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256" r:id="rId2"/>
    <p:sldId id="528" r:id="rId3"/>
    <p:sldId id="530" r:id="rId4"/>
    <p:sldId id="529" r:id="rId5"/>
    <p:sldId id="531" r:id="rId6"/>
    <p:sldId id="418" r:id="rId7"/>
    <p:sldId id="354" r:id="rId8"/>
    <p:sldId id="508" r:id="rId9"/>
    <p:sldId id="416" r:id="rId10"/>
    <p:sldId id="532" r:id="rId11"/>
    <p:sldId id="533" r:id="rId12"/>
    <p:sldId id="469" r:id="rId13"/>
    <p:sldId id="468" r:id="rId14"/>
    <p:sldId id="498" r:id="rId15"/>
    <p:sldId id="523" r:id="rId16"/>
    <p:sldId id="361" r:id="rId17"/>
    <p:sldId id="380" r:id="rId18"/>
    <p:sldId id="517" r:id="rId19"/>
    <p:sldId id="511" r:id="rId20"/>
    <p:sldId id="534" r:id="rId21"/>
    <p:sldId id="535" r:id="rId22"/>
    <p:sldId id="372" r:id="rId23"/>
    <p:sldId id="514" r:id="rId24"/>
    <p:sldId id="500" r:id="rId25"/>
    <p:sldId id="513" r:id="rId26"/>
    <p:sldId id="374" r:id="rId2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0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0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0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0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02" charset="0"/>
        <a:ea typeface="+mn-ea"/>
        <a:cs typeface="+mn-cs"/>
      </a:defRPr>
    </a:lvl5pPr>
    <a:lvl6pPr marL="2286000" algn="l" defTabSz="457200" rtl="0" eaLnBrk="1" latinLnBrk="0" hangingPunct="1">
      <a:defRPr sz="2400" kern="1200">
        <a:solidFill>
          <a:schemeClr val="tx1"/>
        </a:solidFill>
        <a:latin typeface="Times" pitchFamily="-102" charset="0"/>
        <a:ea typeface="+mn-ea"/>
        <a:cs typeface="+mn-cs"/>
      </a:defRPr>
    </a:lvl6pPr>
    <a:lvl7pPr marL="2743200" algn="l" defTabSz="457200" rtl="0" eaLnBrk="1" latinLnBrk="0" hangingPunct="1">
      <a:defRPr sz="2400" kern="1200">
        <a:solidFill>
          <a:schemeClr val="tx1"/>
        </a:solidFill>
        <a:latin typeface="Times" pitchFamily="-102" charset="0"/>
        <a:ea typeface="+mn-ea"/>
        <a:cs typeface="+mn-cs"/>
      </a:defRPr>
    </a:lvl7pPr>
    <a:lvl8pPr marL="3200400" algn="l" defTabSz="457200" rtl="0" eaLnBrk="1" latinLnBrk="0" hangingPunct="1">
      <a:defRPr sz="2400" kern="1200">
        <a:solidFill>
          <a:schemeClr val="tx1"/>
        </a:solidFill>
        <a:latin typeface="Times" pitchFamily="-102" charset="0"/>
        <a:ea typeface="+mn-ea"/>
        <a:cs typeface="+mn-cs"/>
      </a:defRPr>
    </a:lvl8pPr>
    <a:lvl9pPr marL="3657600" algn="l" defTabSz="457200" rtl="0" eaLnBrk="1" latinLnBrk="0" hangingPunct="1">
      <a:defRPr sz="2400" kern="1200">
        <a:solidFill>
          <a:schemeClr val="tx1"/>
        </a:solidFill>
        <a:latin typeface="Times" pitchFamily="-10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000000"/>
    <a:srgbClr val="FF0F12"/>
    <a:srgbClr val="FF8C10"/>
    <a:srgbClr val="D71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69" d="100"/>
          <a:sy n="69" d="100"/>
        </p:scale>
        <p:origin x="-118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Times" charset="0"/>
              </a:defRPr>
            </a:lvl1pPr>
          </a:lstStyle>
          <a:p>
            <a:pPr>
              <a:defRPr/>
            </a:pPr>
            <a:fld id="{672FF1C1-88D6-1049-96ED-035A53C2DCF0}" type="datetime1">
              <a:rPr lang="en-US"/>
              <a:pPr>
                <a:defRPr/>
              </a:pPr>
              <a:t>4/7/2017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Time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Times" charset="0"/>
              </a:defRPr>
            </a:lvl1pPr>
          </a:lstStyle>
          <a:p>
            <a:pPr>
              <a:defRPr/>
            </a:pPr>
            <a:fld id="{14EECB91-51A0-2E49-A57C-BAA076395B42}" type="slidenum">
              <a:rPr lang="en-US"/>
              <a:pPr>
                <a:defRPr/>
              </a:pPr>
              <a:t>‹#›</a:t>
            </a:fld>
            <a:endParaRPr lang="en-US"/>
          </a:p>
        </p:txBody>
      </p:sp>
    </p:spTree>
    <p:extLst>
      <p:ext uri="{BB962C8B-B14F-4D97-AF65-F5344CB8AC3E}">
        <p14:creationId xmlns:p14="http://schemas.microsoft.com/office/powerpoint/2010/main" val="4110168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1105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05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1105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F9FB1B8F-9B52-3442-8572-07DE2AAFAC5C}" type="slidenum">
              <a:rPr lang="en-US"/>
              <a:pPr>
                <a:defRPr/>
              </a:pPr>
              <a:t>‹#›</a:t>
            </a:fld>
            <a:endParaRPr lang="en-US"/>
          </a:p>
        </p:txBody>
      </p:sp>
    </p:spTree>
    <p:extLst>
      <p:ext uri="{BB962C8B-B14F-4D97-AF65-F5344CB8AC3E}">
        <p14:creationId xmlns:p14="http://schemas.microsoft.com/office/powerpoint/2010/main" val="24697680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36C1937A-C0D9-DA44-B1D9-0C6878340379}" type="slidenum">
              <a:rPr lang="en-US">
                <a:latin typeface="Times" pitchFamily="-102" charset="0"/>
              </a:rPr>
              <a:pPr/>
              <a:t>1</a:t>
            </a:fld>
            <a:endParaRPr lang="en-US">
              <a:latin typeface="Times" pitchFamily="-102"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7489B50-681A-1348-A7E5-AE568954ED19}" type="slidenum">
              <a:rPr lang="en-US">
                <a:latin typeface="Times" pitchFamily="-102" charset="0"/>
              </a:rPr>
              <a:pPr/>
              <a:t>18</a:t>
            </a:fld>
            <a:endParaRPr lang="en-US">
              <a:latin typeface="Times" pitchFamily="-102" charset="0"/>
            </a:endParaRPr>
          </a:p>
        </p:txBody>
      </p:sp>
      <p:sp>
        <p:nvSpPr>
          <p:cNvPr id="97283" name="Rectangle 2"/>
          <p:cNvSpPr>
            <a:spLocks noGrp="1" noRot="1" noChangeAspect="1" noChangeArrowheads="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E1A2853F-237E-4243-8B19-4367CE93CF89}" type="slidenum">
              <a:rPr lang="en-US">
                <a:latin typeface="Times" pitchFamily="-102" charset="0"/>
              </a:rPr>
              <a:pPr/>
              <a:t>19</a:t>
            </a:fld>
            <a:endParaRPr lang="en-US">
              <a:latin typeface="Times" pitchFamily="-102"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59887A0-8098-2D44-BBCB-15CF8B544023}" type="slidenum">
              <a:rPr lang="en-US">
                <a:latin typeface="Times" pitchFamily="-102" charset="0"/>
              </a:rPr>
              <a:pPr/>
              <a:t>22</a:t>
            </a:fld>
            <a:endParaRPr lang="en-US">
              <a:latin typeface="Times" pitchFamily="-102"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C71E3A6-4D80-7041-A4CC-95AC91CEE1E4}" type="slidenum">
              <a:rPr lang="en-US">
                <a:latin typeface="Times" pitchFamily="-102" charset="0"/>
              </a:rPr>
              <a:pPr/>
              <a:t>23</a:t>
            </a:fld>
            <a:endParaRPr lang="en-US">
              <a:latin typeface="Times" pitchFamily="-102"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9BF65EB-3575-AD46-9F55-4071FA69FD3D}" type="slidenum">
              <a:rPr lang="en-US">
                <a:latin typeface="Times" pitchFamily="-102" charset="0"/>
              </a:rPr>
              <a:pPr/>
              <a:t>24</a:t>
            </a:fld>
            <a:endParaRPr lang="en-US">
              <a:latin typeface="Times" pitchFamily="-102"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B230BAB-D9B5-894C-9632-F55D48667623}" type="slidenum">
              <a:rPr lang="en-US">
                <a:latin typeface="Times" pitchFamily="-102" charset="0"/>
              </a:rPr>
              <a:pPr/>
              <a:t>25</a:t>
            </a:fld>
            <a:endParaRPr lang="en-US">
              <a:latin typeface="Times" pitchFamily="-102" charset="0"/>
            </a:endParaRPr>
          </a:p>
        </p:txBody>
      </p:sp>
      <p:sp>
        <p:nvSpPr>
          <p:cNvPr id="113667" name="Rectangle 2"/>
          <p:cNvSpPr>
            <a:spLocks noGrp="1" noRot="1" noChangeAspect="1" noChangeArrowheads="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96CF910C-E17E-4C4B-A7FD-BFBC6D4E180F}" type="slidenum">
              <a:rPr lang="en-US">
                <a:latin typeface="Times" pitchFamily="-102" charset="0"/>
              </a:rPr>
              <a:pPr/>
              <a:t>26</a:t>
            </a:fld>
            <a:endParaRPr lang="en-US">
              <a:latin typeface="Times" pitchFamily="-102"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r>
              <a:rPr lang="en-US" smtClean="0">
                <a:latin typeface="Times" pitchFamily="-102" charset="0"/>
                <a:ea typeface="ＭＳ Ｐゴシック" pitchFamily="-102" charset="-128"/>
                <a:cs typeface="ＭＳ Ｐゴシック" pitchFamily="-102" charset="-128"/>
              </a:rPr>
              <a:t>Woce atlas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B3F1FE9-C06D-E942-B712-D6A43B874A2A}" type="slidenum">
              <a:rPr lang="en-US">
                <a:latin typeface="Times" pitchFamily="-102" charset="0"/>
              </a:rPr>
              <a:pPr/>
              <a:t>6</a:t>
            </a:fld>
            <a:endParaRPr lang="en-US">
              <a:latin typeface="Times" pitchFamily="-102"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F1CFA2C-C4CF-4945-BE8D-B4339D2A4850}" type="slidenum">
              <a:rPr lang="en-US">
                <a:latin typeface="Times" pitchFamily="-102" charset="0"/>
              </a:rPr>
              <a:pPr/>
              <a:t>7</a:t>
            </a:fld>
            <a:endParaRPr lang="en-US">
              <a:latin typeface="Times" pitchFamily="-102"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p:cNvSpPr>
          <p:nvPr>
            <p:ph type="sldImg"/>
          </p:nvPr>
        </p:nvSpPr>
        <p:spPr>
          <a:ln/>
        </p:spPr>
      </p:sp>
      <p:sp>
        <p:nvSpPr>
          <p:cNvPr id="19459" name="Espace réservé des commentaires 2"/>
          <p:cNvSpPr>
            <a:spLocks noGrp="1"/>
          </p:cNvSpPr>
          <p:nvPr>
            <p:ph type="body" idx="1"/>
          </p:nvPr>
        </p:nvSpPr>
        <p:spPr>
          <a:noFill/>
          <a:ln/>
        </p:spPr>
        <p:txBody>
          <a:bodyPr/>
          <a:lstStyle/>
          <a:p>
            <a:r>
              <a:rPr lang="fr-FR" smtClean="0">
                <a:latin typeface="Times" pitchFamily="-102" charset="0"/>
                <a:ea typeface="ＭＳ Ｐゴシック" pitchFamily="-102" charset="-128"/>
                <a:cs typeface="ＭＳ Ｐゴシック" pitchFamily="-102" charset="-128"/>
              </a:rPr>
              <a:t>Make curves thinner? Add Red Sea?</a:t>
            </a:r>
          </a:p>
        </p:txBody>
      </p:sp>
      <p:sp>
        <p:nvSpPr>
          <p:cNvPr id="19460" name="Espace réservé du numéro de diapositive 3"/>
          <p:cNvSpPr>
            <a:spLocks noGrp="1"/>
          </p:cNvSpPr>
          <p:nvPr>
            <p:ph type="sldNum" sz="quarter" idx="5"/>
          </p:nvPr>
        </p:nvSpPr>
        <p:spPr>
          <a:noFill/>
        </p:spPr>
        <p:txBody>
          <a:bodyPr/>
          <a:lstStyle/>
          <a:p>
            <a:fld id="{CE05585B-5F1D-004E-A155-F067E7F37E9E}" type="slidenum">
              <a:rPr lang="en-US" smtClean="0">
                <a:latin typeface="Calibri" pitchFamily="-102" charset="0"/>
                <a:ea typeface="ＭＳ Ｐゴシック" pitchFamily="-102" charset="-128"/>
                <a:cs typeface="ＭＳ Ｐゴシック" pitchFamily="-102" charset="-128"/>
              </a:rPr>
              <a:pPr/>
              <a:t>8</a:t>
            </a:fld>
            <a:endParaRPr lang="en-US" smtClean="0">
              <a:latin typeface="Calibri" pitchFamily="-102" charset="0"/>
              <a:ea typeface="ＭＳ Ｐゴシック" pitchFamily="-102" charset="-128"/>
              <a:cs typeface="ＭＳ Ｐゴシック" pitchFamily="-102"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BEAB3F4-BAE3-E14E-AC80-10B6413364F2}" type="slidenum">
              <a:rPr lang="en-US">
                <a:latin typeface="Times" pitchFamily="-102" charset="0"/>
              </a:rPr>
              <a:pPr/>
              <a:t>9</a:t>
            </a:fld>
            <a:endParaRPr lang="en-US">
              <a:latin typeface="Times" pitchFamily="-102" charset="0"/>
            </a:endParaRPr>
          </a:p>
        </p:txBody>
      </p:sp>
      <p:sp>
        <p:nvSpPr>
          <p:cNvPr id="29699" name="Rectangle 2"/>
          <p:cNvSpPr>
            <a:spLocks noGrp="1" noRot="1" noChangeAspect="1" noChangeArrowheads="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3CFCABB-6F76-2A4F-A607-B8268A0D16D1}" type="slidenum">
              <a:rPr lang="en-US">
                <a:latin typeface="Times" pitchFamily="-102" charset="0"/>
              </a:rPr>
              <a:pPr/>
              <a:t>12</a:t>
            </a:fld>
            <a:endParaRPr lang="en-US">
              <a:latin typeface="Times" pitchFamily="-102"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5BC12B9-F681-4A46-8EBA-7AC934A9C3FF}" type="slidenum">
              <a:rPr lang="en-US">
                <a:latin typeface="Times" pitchFamily="-102" charset="0"/>
              </a:rPr>
              <a:pPr/>
              <a:t>13</a:t>
            </a:fld>
            <a:endParaRPr lang="en-US">
              <a:latin typeface="Times" pitchFamily="-102" charset="0"/>
            </a:endParaRPr>
          </a:p>
        </p:txBody>
      </p:sp>
      <p:sp>
        <p:nvSpPr>
          <p:cNvPr id="44035" name="Rectangle 1026"/>
          <p:cNvSpPr>
            <a:spLocks noGrp="1" noRot="1" noChangeAspect="1" noChangeArrowheads="1" noTextEdit="1"/>
          </p:cNvSpPr>
          <p:nvPr>
            <p:ph type="sldImg"/>
          </p:nvPr>
        </p:nvSpPr>
        <p:spPr>
          <a:ln/>
        </p:spPr>
      </p:sp>
      <p:sp>
        <p:nvSpPr>
          <p:cNvPr id="44036" name="Rectangle 1027"/>
          <p:cNvSpPr>
            <a:spLocks noGrp="1" noChangeArrowheads="1"/>
          </p:cNvSpPr>
          <p:nvPr>
            <p:ph type="body" idx="1"/>
          </p:nvPr>
        </p:nvSpPr>
        <p:spPr>
          <a:no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34E158-4EE8-1043-96C3-A964437DCEF8}" type="slidenum">
              <a:rPr lang="en-US">
                <a:latin typeface="Times" pitchFamily="-102" charset="0"/>
              </a:rPr>
              <a:pPr/>
              <a:t>16</a:t>
            </a:fld>
            <a:endParaRPr lang="en-US">
              <a:latin typeface="Times" pitchFamily="-102"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pPr eaLnBrk="1" hangingPunct="1"/>
            <a:endParaRPr lang="en-US" smtClean="0">
              <a:latin typeface="Times" pitchFamily="-102" charset="0"/>
              <a:ea typeface="ＭＳ Ｐゴシック" pitchFamily="-102" charset="-128"/>
              <a:cs typeface="ＭＳ Ｐゴシック" pitchFamily="-102"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90ACF730-B779-3E42-BF3B-85C27A3140FB}" type="slidenum">
              <a:rPr lang="en-US">
                <a:latin typeface="Times" pitchFamily="-102" charset="0"/>
              </a:rPr>
              <a:pPr/>
              <a:t>17</a:t>
            </a:fld>
            <a:endParaRPr lang="en-US">
              <a:latin typeface="Times" pitchFamily="-102"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2" charset="0"/>
              <a:ea typeface="ＭＳ Ｐゴシック" pitchFamily="-102" charset="-128"/>
              <a:cs typeface="ＭＳ Ｐゴシック" pitchFamily="-102"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4F58F1-041F-F34D-9526-3EDCB88E5814}"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803ADC-33F2-8642-B86F-7E7424B299F8}"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49BF26-50D9-F341-8370-DFEED6F34D80}"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772400" cy="762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762000" y="838200"/>
            <a:ext cx="3810000" cy="5257800"/>
          </a:xfrm>
        </p:spPr>
        <p:txBody>
          <a:bodyPr/>
          <a:lstStyle/>
          <a:p>
            <a:pPr lvl="0"/>
            <a:endParaRPr lang="en-US" noProof="0" smtClean="0"/>
          </a:p>
        </p:txBody>
      </p:sp>
      <p:sp>
        <p:nvSpPr>
          <p:cNvPr id="4" name="Text Placeholder 3"/>
          <p:cNvSpPr>
            <a:spLocks noGrp="1"/>
          </p:cNvSpPr>
          <p:nvPr>
            <p:ph type="body" sz="half" idx="2"/>
          </p:nvPr>
        </p:nvSpPr>
        <p:spPr>
          <a:xfrm>
            <a:off x="4724400" y="8382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72FC1F-871A-F549-82C6-B5E053B1EDBE}"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254E49-22A0-EE4E-95CD-29917865014B}"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26D39F-E78A-5D44-88D7-927073500519}"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90FB98D-70B2-4D44-9428-1D389C6D3C5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D53AE61-18B7-1A43-B982-28CE27426022}"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F2FFD34-4727-9B49-AD82-9E558D6C8CE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46F810B-42AE-A64A-96D2-3B0DAE20207D}"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B68BF5-09D8-D14A-86B7-0BF1D9A8B0A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Talley  SIO 210 (2015)</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32156A8-F31D-9342-B24E-4EA2A2DC019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defRPr>
            </a:lvl1pPr>
          </a:lstStyle>
          <a:p>
            <a:pPr>
              <a:defRPr/>
            </a:pPr>
            <a:endParaRPr lang="en-US"/>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charset="0"/>
              </a:defRPr>
            </a:lvl1pPr>
          </a:lstStyle>
          <a:p>
            <a:pPr>
              <a:defRPr/>
            </a:pPr>
            <a:r>
              <a:rPr lang="en-US" smtClean="0"/>
              <a:t>Talley  SIO 210 (2015)</a:t>
            </a:r>
            <a:endParaRPr lang="en-US"/>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161616"/>
                </a:solidFill>
                <a:latin typeface="Times" charset="0"/>
              </a:defRPr>
            </a:lvl1pPr>
          </a:lstStyle>
          <a:p>
            <a:pPr>
              <a:defRPr/>
            </a:pPr>
            <a:fld id="{7C42BD2B-33D8-FE49-B9C7-0EF265FF0035}" type="slidenum">
              <a:rPr lang="en-US"/>
              <a:pPr>
                <a:defRPr/>
              </a:pPr>
              <a:t>‹#›</a:t>
            </a:fld>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000000"/>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000000"/>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000000"/>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000000"/>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000000"/>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52400"/>
            <a:ext cx="9144000" cy="1371600"/>
          </a:xfrm>
        </p:spPr>
        <p:txBody>
          <a:bodyPr/>
          <a:lstStyle/>
          <a:p>
            <a:pPr eaLnBrk="1" hangingPunct="1"/>
            <a:r>
              <a:rPr lang="en-US" dirty="0" smtClean="0">
                <a:ea typeface="ＭＳ Ｐゴシック" pitchFamily="-102" charset="-128"/>
                <a:cs typeface="ＭＳ Ｐゴシック" pitchFamily="-102" charset="-128"/>
              </a:rPr>
              <a:t>The Thermohaline Circulation – why does it happen?</a:t>
            </a:r>
            <a:endParaRPr lang="en-US" dirty="0">
              <a:ea typeface="ＭＳ Ｐゴシック" pitchFamily="-102" charset="-128"/>
              <a:cs typeface="ＭＳ Ｐゴシック" pitchFamily="-102" charset="-128"/>
            </a:endParaRPr>
          </a:p>
        </p:txBody>
      </p:sp>
      <p:sp>
        <p:nvSpPr>
          <p:cNvPr id="16387" name="Rectangle 3"/>
          <p:cNvSpPr>
            <a:spLocks noGrp="1" noChangeArrowheads="1"/>
          </p:cNvSpPr>
          <p:nvPr>
            <p:ph type="body" idx="1"/>
          </p:nvPr>
        </p:nvSpPr>
        <p:spPr>
          <a:xfrm>
            <a:off x="381000" y="1219200"/>
            <a:ext cx="8763000" cy="5257800"/>
          </a:xfrm>
        </p:spPr>
        <p:txBody>
          <a:bodyPr/>
          <a:lstStyle/>
          <a:p>
            <a:pPr eaLnBrk="1" hangingPunct="1">
              <a:buFontTx/>
              <a:buNone/>
            </a:pPr>
            <a:endParaRPr lang="en-US" dirty="0" smtClean="0">
              <a:ea typeface="ＭＳ Ｐゴシック" pitchFamily="-102" charset="-128"/>
              <a:cs typeface="ＭＳ Ｐゴシック" pitchFamily="-102" charset="-128"/>
            </a:endParaRPr>
          </a:p>
          <a:p>
            <a:pPr eaLnBrk="1" hangingPunct="1"/>
            <a:r>
              <a:rPr lang="en-US" sz="2000" dirty="0" smtClean="0">
                <a:ea typeface="ＭＳ Ｐゴシック" pitchFamily="-102" charset="-128"/>
                <a:cs typeface="ＭＳ Ｐゴシック" pitchFamily="-102" charset="-128"/>
              </a:rPr>
              <a:t>What is the overturning circulation?</a:t>
            </a:r>
          </a:p>
          <a:p>
            <a:pPr eaLnBrk="1" hangingPunct="1"/>
            <a:r>
              <a:rPr lang="en-US" sz="2000" dirty="0" smtClean="0">
                <a:solidFill>
                  <a:srgbClr val="161616"/>
                </a:solidFill>
                <a:ea typeface="ＭＳ Ｐゴシック" pitchFamily="-102" charset="-128"/>
                <a:cs typeface="ＭＳ Ｐゴシック" pitchFamily="-102" charset="-128"/>
              </a:rPr>
              <a:t>Overturning circulation processes: description</a:t>
            </a:r>
          </a:p>
          <a:p>
            <a:pPr eaLnBrk="1" hangingPunct="1"/>
            <a:r>
              <a:rPr lang="en-US" sz="2000" dirty="0" smtClean="0">
                <a:solidFill>
                  <a:srgbClr val="161616"/>
                </a:solidFill>
                <a:ea typeface="ＭＳ Ｐゴシック" pitchFamily="-102" charset="-128"/>
                <a:cs typeface="ＭＳ Ｐゴシック" pitchFamily="-102" charset="-128"/>
              </a:rPr>
              <a:t>North Atlantic Deep Water formation</a:t>
            </a:r>
          </a:p>
          <a:p>
            <a:pPr eaLnBrk="1" hangingPunct="1"/>
            <a:r>
              <a:rPr lang="en-US" sz="2000" dirty="0" smtClean="0">
                <a:ea typeface="ＭＳ Ｐゴシック" pitchFamily="-102" charset="-128"/>
                <a:cs typeface="ＭＳ Ｐゴシック" pitchFamily="-102" charset="-128"/>
              </a:rPr>
              <a:t>N. Atlantic meridional overturning circulation summary</a:t>
            </a:r>
          </a:p>
        </p:txBody>
      </p:sp>
      <p:sp>
        <p:nvSpPr>
          <p:cNvPr id="16389" name="Slide Number Placeholder 4"/>
          <p:cNvSpPr>
            <a:spLocks noGrp="1"/>
          </p:cNvSpPr>
          <p:nvPr>
            <p:ph type="sldNum" sz="quarter" idx="12"/>
          </p:nvPr>
        </p:nvSpPr>
        <p:spPr>
          <a:noFill/>
        </p:spPr>
        <p:txBody>
          <a:bodyPr/>
          <a:lstStyle/>
          <a:p>
            <a:fld id="{6559F356-7F24-474A-A6C7-5419084A27E6}" type="slidenum">
              <a:rPr lang="en-US" smtClean="0">
                <a:latin typeface="Times" pitchFamily="-102" charset="0"/>
              </a:rPr>
              <a:pPr/>
              <a:t>1</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A16_SALNTY"/>
          <p:cNvPicPr>
            <a:picLocks noChangeAspect="1" noChangeArrowheads="1"/>
          </p:cNvPicPr>
          <p:nvPr/>
        </p:nvPicPr>
        <p:blipFill>
          <a:blip r:embed="rId2"/>
          <a:srcRect/>
          <a:stretch>
            <a:fillRect/>
          </a:stretch>
        </p:blipFill>
        <p:spPr bwMode="auto">
          <a:xfrm>
            <a:off x="7938" y="1981200"/>
            <a:ext cx="9128125" cy="3856038"/>
          </a:xfrm>
          <a:prstGeom prst="rect">
            <a:avLst/>
          </a:prstGeom>
          <a:noFill/>
          <a:ln w="9525">
            <a:noFill/>
            <a:miter lim="800000"/>
            <a:headEnd/>
            <a:tailEnd/>
          </a:ln>
        </p:spPr>
      </p:pic>
      <p:sp>
        <p:nvSpPr>
          <p:cNvPr id="18435" name="Text Box 5"/>
          <p:cNvSpPr txBox="1">
            <a:spLocks noChangeArrowheads="1"/>
          </p:cNvSpPr>
          <p:nvPr/>
        </p:nvSpPr>
        <p:spPr bwMode="auto">
          <a:xfrm>
            <a:off x="304800" y="228600"/>
            <a:ext cx="8534400" cy="1768475"/>
          </a:xfrm>
          <a:prstGeom prst="rect">
            <a:avLst/>
          </a:prstGeom>
          <a:noFill/>
          <a:ln w="9525">
            <a:noFill/>
            <a:miter lim="800000"/>
            <a:headEnd/>
            <a:tailEnd/>
          </a:ln>
        </p:spPr>
        <p:txBody>
          <a:bodyPr>
            <a:spAutoFit/>
          </a:bodyPr>
          <a:lstStyle/>
          <a:p>
            <a:pPr algn="ctr">
              <a:spcBef>
                <a:spcPct val="50000"/>
              </a:spcBef>
            </a:pPr>
            <a:r>
              <a:rPr lang="en-US" sz="2000">
                <a:solidFill>
                  <a:srgbClr val="1014FF"/>
                </a:solidFill>
              </a:rPr>
              <a:t>Observations of deep circulation are very difficult and as a result, we have much fewer direct observations of deep circulation. Much of our understanding of deep circulation comes from identifying water masses (temperature and salinity distribution).</a:t>
            </a:r>
          </a:p>
          <a:p>
            <a:pPr algn="ctr">
              <a:spcBef>
                <a:spcPct val="50000"/>
              </a:spcBef>
            </a:pPr>
            <a:r>
              <a:rPr lang="en-US" sz="2000">
                <a:solidFill>
                  <a:srgbClr val="1014FF"/>
                </a:solidFill>
              </a:rPr>
              <a:t> </a:t>
            </a:r>
          </a:p>
        </p:txBody>
      </p:sp>
    </p:spTree>
    <p:extLst>
      <p:ext uri="{BB962C8B-B14F-4D97-AF65-F5344CB8AC3E}">
        <p14:creationId xmlns:p14="http://schemas.microsoft.com/office/powerpoint/2010/main" val="2298728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28" descr="A16_TPOT"/>
          <p:cNvPicPr>
            <a:picLocks noChangeAspect="1" noChangeArrowheads="1"/>
          </p:cNvPicPr>
          <p:nvPr/>
        </p:nvPicPr>
        <p:blipFill>
          <a:blip r:embed="rId2"/>
          <a:srcRect/>
          <a:stretch>
            <a:fillRect/>
          </a:stretch>
        </p:blipFill>
        <p:spPr bwMode="auto">
          <a:xfrm>
            <a:off x="20638" y="1531938"/>
            <a:ext cx="9101137" cy="3792537"/>
          </a:xfrm>
          <a:prstGeom prst="rect">
            <a:avLst/>
          </a:prstGeom>
          <a:noFill/>
          <a:ln w="9525">
            <a:noFill/>
            <a:miter lim="800000"/>
            <a:headEnd/>
            <a:tailEnd/>
          </a:ln>
        </p:spPr>
      </p:pic>
    </p:spTree>
    <p:extLst>
      <p:ext uri="{BB962C8B-B14F-4D97-AF65-F5344CB8AC3E}">
        <p14:creationId xmlns:p14="http://schemas.microsoft.com/office/powerpoint/2010/main" val="2597700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52400"/>
            <a:ext cx="3352800" cy="685800"/>
          </a:xfrm>
        </p:spPr>
        <p:txBody>
          <a:bodyPr/>
          <a:lstStyle/>
          <a:p>
            <a:pPr eaLnBrk="1" hangingPunct="1"/>
            <a:r>
              <a:rPr lang="en-US" sz="2400">
                <a:ea typeface="ＭＳ Ｐゴシック" pitchFamily="-102" charset="-128"/>
                <a:cs typeface="ＭＳ Ｐゴシック" pitchFamily="-102" charset="-128"/>
              </a:rPr>
              <a:t>Historical views of Atlantic overturning</a:t>
            </a:r>
            <a:endParaRPr lang="en-US">
              <a:ea typeface="ＭＳ Ｐゴシック" pitchFamily="-102" charset="-128"/>
              <a:cs typeface="ＭＳ Ｐゴシック" pitchFamily="-102" charset="-128"/>
            </a:endParaRPr>
          </a:p>
        </p:txBody>
      </p:sp>
      <p:pic>
        <p:nvPicPr>
          <p:cNvPr id="30723" name="Picture 3" descr="atlantic"/>
          <p:cNvPicPr>
            <a:picLocks noChangeAspect="1" noChangeArrowheads="1"/>
          </p:cNvPicPr>
          <p:nvPr/>
        </p:nvPicPr>
        <p:blipFill>
          <a:blip r:embed="rId3"/>
          <a:srcRect l="10396" b="38461"/>
          <a:stretch>
            <a:fillRect/>
          </a:stretch>
        </p:blipFill>
        <p:spPr bwMode="auto">
          <a:xfrm>
            <a:off x="3479800" y="381000"/>
            <a:ext cx="5664200" cy="5257800"/>
          </a:xfrm>
          <a:prstGeom prst="rect">
            <a:avLst/>
          </a:prstGeom>
          <a:noFill/>
          <a:ln w="9525">
            <a:noFill/>
            <a:miter lim="800000"/>
            <a:headEnd/>
            <a:tailEnd/>
          </a:ln>
        </p:spPr>
      </p:pic>
      <p:sp>
        <p:nvSpPr>
          <p:cNvPr id="30724" name="Text Box 4"/>
          <p:cNvSpPr txBox="1">
            <a:spLocks noChangeArrowheads="1"/>
          </p:cNvSpPr>
          <p:nvPr/>
        </p:nvSpPr>
        <p:spPr bwMode="auto">
          <a:xfrm>
            <a:off x="76200" y="3581400"/>
            <a:ext cx="3200400" cy="1938992"/>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solidFill>
                  <a:srgbClr val="000000"/>
                </a:solidFill>
                <a:latin typeface="Verdana" pitchFamily="-102" charset="0"/>
              </a:rPr>
              <a:t>ANSWER: </a:t>
            </a:r>
            <a:r>
              <a:rPr lang="en-US" sz="2000" dirty="0">
                <a:solidFill>
                  <a:srgbClr val="FF0000"/>
                </a:solidFill>
                <a:latin typeface="Verdana" pitchFamily="-102" charset="0"/>
              </a:rPr>
              <a:t>because the ocean has boundaries</a:t>
            </a:r>
            <a:r>
              <a:rPr lang="en-US" sz="2000" dirty="0">
                <a:solidFill>
                  <a:srgbClr val="000000"/>
                </a:solidFill>
                <a:latin typeface="Verdana" pitchFamily="-102" charset="0"/>
              </a:rPr>
              <a:t>, its response to deep convection at high latitudes is not as simple </a:t>
            </a:r>
          </a:p>
        </p:txBody>
      </p:sp>
      <p:sp>
        <p:nvSpPr>
          <p:cNvPr id="6" name="TextBox 5"/>
          <p:cNvSpPr txBox="1"/>
          <p:nvPr/>
        </p:nvSpPr>
        <p:spPr>
          <a:xfrm>
            <a:off x="0" y="1219200"/>
            <a:ext cx="3352800" cy="1631216"/>
          </a:xfrm>
          <a:prstGeom prst="rect">
            <a:avLst/>
          </a:prstGeom>
          <a:noFill/>
        </p:spPr>
        <p:txBody>
          <a:bodyPr>
            <a:spAutoFit/>
          </a:bodyPr>
          <a:lstStyle/>
          <a:p>
            <a:pPr>
              <a:defRPr/>
            </a:pPr>
            <a:r>
              <a:rPr lang="en-US" sz="2000" dirty="0">
                <a:solidFill>
                  <a:srgbClr val="000000"/>
                </a:solidFill>
                <a:latin typeface="+mn-lt"/>
              </a:rPr>
              <a:t>Question: Why not just a </a:t>
            </a:r>
            <a:r>
              <a:rPr lang="en-US" sz="2000" dirty="0" smtClean="0">
                <a:solidFill>
                  <a:srgbClr val="000000"/>
                </a:solidFill>
                <a:latin typeface="+mn-lt"/>
              </a:rPr>
              <a:t>simple Hadley-type </a:t>
            </a:r>
            <a:r>
              <a:rPr lang="en-US" sz="2000" dirty="0">
                <a:solidFill>
                  <a:srgbClr val="000000"/>
                </a:solidFill>
                <a:latin typeface="+mn-lt"/>
              </a:rPr>
              <a:t>cell with </a:t>
            </a:r>
            <a:r>
              <a:rPr lang="en-US" sz="2000" dirty="0" smtClean="0">
                <a:solidFill>
                  <a:srgbClr val="000000"/>
                </a:solidFill>
                <a:latin typeface="+mn-lt"/>
              </a:rPr>
              <a:t>sinking at </a:t>
            </a:r>
            <a:r>
              <a:rPr lang="en-US" sz="2000" dirty="0">
                <a:solidFill>
                  <a:srgbClr val="000000"/>
                </a:solidFill>
                <a:latin typeface="+mn-lt"/>
              </a:rPr>
              <a:t>high latitudes and upwelling at lower latitudes? </a:t>
            </a:r>
            <a:endParaRPr lang="en-US" sz="2000" dirty="0" smtClean="0">
              <a:solidFill>
                <a:srgbClr val="000000"/>
              </a:solidFill>
              <a:latin typeface="+mn-lt"/>
            </a:endParaRPr>
          </a:p>
        </p:txBody>
      </p:sp>
      <p:sp>
        <p:nvSpPr>
          <p:cNvPr id="30727" name="Slide Number Placeholder 6"/>
          <p:cNvSpPr>
            <a:spLocks noGrp="1"/>
          </p:cNvSpPr>
          <p:nvPr>
            <p:ph type="sldNum" sz="quarter" idx="12"/>
          </p:nvPr>
        </p:nvSpPr>
        <p:spPr>
          <a:noFill/>
        </p:spPr>
        <p:txBody>
          <a:bodyPr/>
          <a:lstStyle/>
          <a:p>
            <a:fld id="{3D9F2174-938B-FD4B-ABAE-BA0497A60330}" type="slidenum">
              <a:rPr lang="en-US" smtClean="0">
                <a:latin typeface="Times" pitchFamily="-102" charset="0"/>
              </a:rPr>
              <a:pPr/>
              <a:t>12</a:t>
            </a:fld>
            <a:endParaRPr lang="en-US" smtClean="0">
              <a:latin typeface="Times" pitchFamily="-102" charset="0"/>
            </a:endParaRPr>
          </a:p>
        </p:txBody>
      </p:sp>
      <p:sp>
        <p:nvSpPr>
          <p:cNvPr id="8" name="Line 20"/>
          <p:cNvSpPr>
            <a:spLocks noChangeShapeType="1"/>
          </p:cNvSpPr>
          <p:nvPr/>
        </p:nvSpPr>
        <p:spPr bwMode="auto">
          <a:xfrm flipV="1">
            <a:off x="2514600" y="2084948"/>
            <a:ext cx="1066800" cy="207496"/>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l="5528"/>
          <a:stretch>
            <a:fillRect/>
          </a:stretch>
        </p:blipFill>
        <p:spPr bwMode="auto">
          <a:xfrm>
            <a:off x="381000" y="1066800"/>
            <a:ext cx="3384550" cy="4973638"/>
          </a:xfrm>
          <a:prstGeom prst="rect">
            <a:avLst/>
          </a:prstGeom>
          <a:noFill/>
          <a:ln w="9525">
            <a:noFill/>
            <a:miter lim="800000"/>
            <a:headEnd/>
            <a:tailEnd/>
          </a:ln>
        </p:spPr>
      </p:pic>
      <p:sp>
        <p:nvSpPr>
          <p:cNvPr id="43013" name="Title 4"/>
          <p:cNvSpPr>
            <a:spLocks noGrp="1"/>
          </p:cNvSpPr>
          <p:nvPr>
            <p:ph type="title"/>
          </p:nvPr>
        </p:nvSpPr>
        <p:spPr/>
        <p:txBody>
          <a:bodyPr/>
          <a:lstStyle/>
          <a:p>
            <a:r>
              <a:rPr lang="en-US" smtClean="0">
                <a:ea typeface="ＭＳ Ｐゴシック" pitchFamily="-102" charset="-128"/>
                <a:cs typeface="ＭＳ Ｐゴシック" pitchFamily="-102" charset="-128"/>
              </a:rPr>
              <a:t>1. Deep convection observations</a:t>
            </a:r>
          </a:p>
        </p:txBody>
      </p:sp>
      <p:sp>
        <p:nvSpPr>
          <p:cNvPr id="43014" name="TextBox 5"/>
          <p:cNvSpPr txBox="1">
            <a:spLocks noChangeArrowheads="1"/>
          </p:cNvSpPr>
          <p:nvPr/>
        </p:nvSpPr>
        <p:spPr bwMode="auto">
          <a:xfrm>
            <a:off x="5029200" y="533400"/>
            <a:ext cx="4114800" cy="461963"/>
          </a:xfrm>
          <a:prstGeom prst="rect">
            <a:avLst/>
          </a:prstGeom>
          <a:noFill/>
          <a:ln w="9525">
            <a:noFill/>
            <a:miter lim="800000"/>
            <a:headEnd/>
            <a:tailEnd/>
          </a:ln>
        </p:spPr>
        <p:txBody>
          <a:bodyPr>
            <a:prstTxWarp prst="textNoShape">
              <a:avLst/>
            </a:prstTxWarp>
            <a:spAutoFit/>
          </a:bodyPr>
          <a:lstStyle/>
          <a:p>
            <a:r>
              <a:rPr lang="en-US">
                <a:solidFill>
                  <a:srgbClr val="000000"/>
                </a:solidFill>
              </a:rPr>
              <a:t>Example from the Labrador Sea</a:t>
            </a:r>
          </a:p>
        </p:txBody>
      </p:sp>
      <p:sp>
        <p:nvSpPr>
          <p:cNvPr id="43017" name="Slide Number Placeholder 8"/>
          <p:cNvSpPr>
            <a:spLocks noGrp="1"/>
          </p:cNvSpPr>
          <p:nvPr>
            <p:ph type="sldNum" sz="quarter" idx="12"/>
          </p:nvPr>
        </p:nvSpPr>
        <p:spPr>
          <a:noFill/>
        </p:spPr>
        <p:txBody>
          <a:bodyPr/>
          <a:lstStyle/>
          <a:p>
            <a:fld id="{D3CD5970-7E15-5E4B-BAD9-E038E2908284}" type="slidenum">
              <a:rPr lang="en-US" smtClean="0">
                <a:latin typeface="Times" pitchFamily="-102" charset="0"/>
              </a:rPr>
              <a:pPr/>
              <a:t>13</a:t>
            </a:fld>
            <a:endParaRPr lang="en-US" smtClean="0">
              <a:latin typeface="Times" pitchFamily="-102"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ea typeface="ＭＳ Ｐゴシック" pitchFamily="-102" charset="-128"/>
                <a:cs typeface="ＭＳ Ｐゴシック" pitchFamily="-102" charset="-128"/>
              </a:rPr>
              <a:t>2. Process: Brine rejection</a:t>
            </a:r>
          </a:p>
        </p:txBody>
      </p:sp>
      <p:sp>
        <p:nvSpPr>
          <p:cNvPr id="36869" name="TextBox 5"/>
          <p:cNvSpPr txBox="1">
            <a:spLocks noChangeArrowheads="1"/>
          </p:cNvSpPr>
          <p:nvPr/>
        </p:nvSpPr>
        <p:spPr bwMode="auto">
          <a:xfrm>
            <a:off x="304800" y="5334000"/>
            <a:ext cx="8382000" cy="1016000"/>
          </a:xfrm>
          <a:prstGeom prst="rect">
            <a:avLst/>
          </a:prstGeom>
          <a:noFill/>
          <a:ln w="9525">
            <a:noFill/>
            <a:miter lim="800000"/>
            <a:headEnd/>
            <a:tailEnd/>
          </a:ln>
        </p:spPr>
        <p:txBody>
          <a:bodyPr>
            <a:prstTxWarp prst="textNoShape">
              <a:avLst/>
            </a:prstTxWarp>
            <a:spAutoFit/>
          </a:bodyPr>
          <a:lstStyle/>
          <a:p>
            <a:pPr>
              <a:defRPr/>
            </a:pPr>
            <a:r>
              <a:rPr lang="en-US" sz="2000" dirty="0">
                <a:solidFill>
                  <a:srgbClr val="000000"/>
                </a:solidFill>
                <a:latin typeface="+mn-lt"/>
              </a:rPr>
              <a:t>Polynyas: open water “ice factories”: water at freezing point, sea ice forms, rejects brine.  Winds blow sea ice offshore and keep the polynya open and continuously freezing</a:t>
            </a:r>
          </a:p>
        </p:txBody>
      </p:sp>
      <p:sp>
        <p:nvSpPr>
          <p:cNvPr id="45067" name="Slide Number Placeholder 10"/>
          <p:cNvSpPr>
            <a:spLocks noGrp="1"/>
          </p:cNvSpPr>
          <p:nvPr>
            <p:ph type="sldNum" sz="quarter" idx="12"/>
          </p:nvPr>
        </p:nvSpPr>
        <p:spPr>
          <a:noFill/>
        </p:spPr>
        <p:txBody>
          <a:bodyPr/>
          <a:lstStyle/>
          <a:p>
            <a:fld id="{4F6C6ED4-0BB0-4540-98ED-4B36489DC328}" type="slidenum">
              <a:rPr lang="en-US" smtClean="0">
                <a:latin typeface="Times" pitchFamily="-102" charset="0"/>
              </a:rPr>
              <a:pPr/>
              <a:t>14</a:t>
            </a:fld>
            <a:endParaRPr lang="en-US" smtClean="0">
              <a:latin typeface="Times" pitchFamily="-102" charset="0"/>
            </a:endParaRPr>
          </a:p>
        </p:txBody>
      </p:sp>
      <p:pic>
        <p:nvPicPr>
          <p:cNvPr id="12" name="Picture 2"/>
          <p:cNvPicPr>
            <a:picLocks noChangeAspect="1" noChangeArrowheads="1"/>
          </p:cNvPicPr>
          <p:nvPr/>
        </p:nvPicPr>
        <p:blipFill>
          <a:blip r:embed="rId2" cstate="print"/>
          <a:srcRect/>
          <a:stretch>
            <a:fillRect/>
          </a:stretch>
        </p:blipFill>
        <p:spPr bwMode="auto">
          <a:xfrm>
            <a:off x="3235981" y="642072"/>
            <a:ext cx="5894164" cy="4419600"/>
          </a:xfrm>
          <a:prstGeom prst="rect">
            <a:avLst/>
          </a:prstGeom>
          <a:noFill/>
        </p:spPr>
      </p:pic>
      <p:pic>
        <p:nvPicPr>
          <p:cNvPr id="13" name="Picture 4" descr="polynyas"/>
          <p:cNvPicPr>
            <a:picLocks noChangeAspect="1" noChangeArrowheads="1"/>
          </p:cNvPicPr>
          <p:nvPr/>
        </p:nvPicPr>
        <p:blipFill>
          <a:blip r:embed="rId3" cstate="print"/>
          <a:srcRect/>
          <a:stretch>
            <a:fillRect/>
          </a:stretch>
        </p:blipFill>
        <p:spPr>
          <a:xfrm>
            <a:off x="152400" y="870672"/>
            <a:ext cx="2939698" cy="3962400"/>
          </a:xfrm>
          <a:prstGeom prst="rect">
            <a:avLst/>
          </a:prstGeom>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ea typeface="ＭＳ Ｐゴシック" pitchFamily="-102" charset="-128"/>
                <a:cs typeface="ＭＳ Ｐゴシック" pitchFamily="-102" charset="-128"/>
              </a:rPr>
              <a:t>2. Process: Brine rejection</a:t>
            </a:r>
          </a:p>
        </p:txBody>
      </p:sp>
      <p:sp>
        <p:nvSpPr>
          <p:cNvPr id="46084" name="Slide Number Placeholder 10"/>
          <p:cNvSpPr>
            <a:spLocks noGrp="1"/>
          </p:cNvSpPr>
          <p:nvPr>
            <p:ph type="sldNum" sz="quarter" idx="12"/>
          </p:nvPr>
        </p:nvSpPr>
        <p:spPr>
          <a:noFill/>
        </p:spPr>
        <p:txBody>
          <a:bodyPr/>
          <a:lstStyle/>
          <a:p>
            <a:fld id="{E8D02EB9-7C2D-C148-9EC4-86440B13A211}" type="slidenum">
              <a:rPr lang="en-US" smtClean="0">
                <a:latin typeface="Times" pitchFamily="-102" charset="0"/>
              </a:rPr>
              <a:pPr/>
              <a:t>15</a:t>
            </a:fld>
            <a:endParaRPr lang="en-US" smtClean="0">
              <a:latin typeface="Times" pitchFamily="-102" charset="0"/>
            </a:endParaRPr>
          </a:p>
        </p:txBody>
      </p:sp>
      <p:pic>
        <p:nvPicPr>
          <p:cNvPr id="46085" name="Picture 11"/>
          <p:cNvPicPr>
            <a:picLocks noChangeAspect="1"/>
          </p:cNvPicPr>
          <p:nvPr/>
        </p:nvPicPr>
        <p:blipFill>
          <a:blip r:embed="rId2"/>
          <a:srcRect/>
          <a:stretch>
            <a:fillRect/>
          </a:stretch>
        </p:blipFill>
        <p:spPr bwMode="auto">
          <a:xfrm>
            <a:off x="685800" y="1143000"/>
            <a:ext cx="7924800" cy="4457700"/>
          </a:xfrm>
          <a:prstGeom prst="rect">
            <a:avLst/>
          </a:prstGeom>
          <a:noFill/>
          <a:ln w="9525">
            <a:noFill/>
            <a:miter lim="800000"/>
            <a:headEnd/>
            <a:tailEnd/>
          </a:ln>
        </p:spPr>
      </p:pic>
      <p:sp>
        <p:nvSpPr>
          <p:cNvPr id="46086" name="TextBox 12"/>
          <p:cNvSpPr txBox="1">
            <a:spLocks noChangeArrowheads="1"/>
          </p:cNvSpPr>
          <p:nvPr/>
        </p:nvSpPr>
        <p:spPr bwMode="auto">
          <a:xfrm>
            <a:off x="4038600" y="5715000"/>
            <a:ext cx="4419600" cy="830263"/>
          </a:xfrm>
          <a:prstGeom prst="rect">
            <a:avLst/>
          </a:prstGeom>
          <a:noFill/>
          <a:ln w="9525">
            <a:noFill/>
            <a:miter lim="800000"/>
            <a:headEnd/>
            <a:tailEnd/>
          </a:ln>
        </p:spPr>
        <p:txBody>
          <a:bodyPr>
            <a:prstTxWarp prst="textNoShape">
              <a:avLst/>
            </a:prstTxWarp>
            <a:spAutoFit/>
          </a:bodyPr>
          <a:lstStyle/>
          <a:p>
            <a:r>
              <a:rPr lang="en-US">
                <a:solidFill>
                  <a:srgbClr val="161616"/>
                </a:solidFill>
              </a:rPr>
              <a:t>Brinicle (BBC) (look for online youtube video)</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solidFill>
            <a:schemeClr val="tx1"/>
          </a:solidFill>
        </p:spPr>
        <p:txBody>
          <a:bodyPr/>
          <a:lstStyle/>
          <a:p>
            <a:pPr eaLnBrk="1" hangingPunct="1"/>
            <a:r>
              <a:rPr lang="en-US" dirty="0" smtClean="0">
                <a:solidFill>
                  <a:srgbClr val="FF0F12"/>
                </a:solidFill>
                <a:ea typeface="ＭＳ Ｐゴシック" pitchFamily="-102" charset="-128"/>
                <a:cs typeface="ＭＳ Ｐゴシック" pitchFamily="-102" charset="-128"/>
              </a:rPr>
              <a:t>Deep convection</a:t>
            </a:r>
            <a:r>
              <a:rPr lang="en-US" dirty="0" smtClean="0">
                <a:ea typeface="ＭＳ Ｐゴシック" pitchFamily="-102" charset="-128"/>
                <a:cs typeface="ＭＳ Ｐゴシック" pitchFamily="-102" charset="-128"/>
              </a:rPr>
              <a:t> </a:t>
            </a:r>
            <a:r>
              <a:rPr lang="en-US" dirty="0" smtClean="0">
                <a:solidFill>
                  <a:srgbClr val="000000"/>
                </a:solidFill>
                <a:ea typeface="ＭＳ Ｐゴシック" pitchFamily="-102" charset="-128"/>
                <a:cs typeface="ＭＳ Ｐゴシック" pitchFamily="-102" charset="-128"/>
              </a:rPr>
              <a:t>and</a:t>
            </a:r>
            <a:r>
              <a:rPr lang="en-US" dirty="0" smtClean="0">
                <a:ea typeface="ＭＳ Ｐゴシック" pitchFamily="-102" charset="-128"/>
                <a:cs typeface="ＭＳ Ｐゴシック" pitchFamily="-102" charset="-128"/>
              </a:rPr>
              <a:t> </a:t>
            </a:r>
            <a:r>
              <a:rPr lang="en-US" dirty="0" smtClean="0">
                <a:solidFill>
                  <a:schemeClr val="bg1"/>
                </a:solidFill>
                <a:ea typeface="ＭＳ Ｐゴシック" pitchFamily="-102" charset="-128"/>
                <a:cs typeface="ＭＳ Ｐゴシック" pitchFamily="-102" charset="-128"/>
              </a:rPr>
              <a:t>brine rejection</a:t>
            </a:r>
            <a:r>
              <a:rPr lang="en-US" dirty="0" smtClean="0">
                <a:ea typeface="ＭＳ Ｐゴシック" pitchFamily="-102" charset="-128"/>
                <a:cs typeface="ＭＳ Ｐゴシック" pitchFamily="-102" charset="-128"/>
              </a:rPr>
              <a:t> </a:t>
            </a:r>
            <a:r>
              <a:rPr lang="en-US" dirty="0" smtClean="0">
                <a:solidFill>
                  <a:srgbClr val="000000"/>
                </a:solidFill>
                <a:ea typeface="ＭＳ Ｐゴシック" pitchFamily="-102" charset="-128"/>
                <a:cs typeface="ＭＳ Ｐゴシック" pitchFamily="-102" charset="-128"/>
              </a:rPr>
              <a:t>sites</a:t>
            </a:r>
            <a:endParaRPr lang="en-US" dirty="0" smtClean="0">
              <a:ea typeface="ＭＳ Ｐゴシック" pitchFamily="-102" charset="-128"/>
              <a:cs typeface="ＭＳ Ｐゴシック" pitchFamily="-102" charset="-128"/>
            </a:endParaRPr>
          </a:p>
        </p:txBody>
      </p:sp>
      <p:grpSp>
        <p:nvGrpSpPr>
          <p:cNvPr id="47107" name="Group 36"/>
          <p:cNvGrpSpPr>
            <a:grpSpLocks/>
          </p:cNvGrpSpPr>
          <p:nvPr/>
        </p:nvGrpSpPr>
        <p:grpSpPr bwMode="auto">
          <a:xfrm>
            <a:off x="762000" y="1752600"/>
            <a:ext cx="8077200" cy="4270375"/>
            <a:chOff x="480" y="1104"/>
            <a:chExt cx="5088" cy="2690"/>
          </a:xfrm>
        </p:grpSpPr>
        <p:pic>
          <p:nvPicPr>
            <p:cNvPr id="47138" name="Picture 4"/>
            <p:cNvPicPr>
              <a:picLocks noChangeAspect="1" noChangeArrowheads="1"/>
            </p:cNvPicPr>
            <p:nvPr/>
          </p:nvPicPr>
          <p:blipFill>
            <a:blip r:embed="rId3"/>
            <a:srcRect r="-11458" b="26538"/>
            <a:stretch>
              <a:fillRect/>
            </a:stretch>
          </p:blipFill>
          <p:spPr bwMode="auto">
            <a:xfrm>
              <a:off x="480" y="1104"/>
              <a:ext cx="5088" cy="2690"/>
            </a:xfrm>
            <a:prstGeom prst="rect">
              <a:avLst/>
            </a:prstGeom>
            <a:noFill/>
            <a:ln w="9525">
              <a:noFill/>
              <a:miter lim="800000"/>
              <a:headEnd/>
              <a:tailEnd/>
            </a:ln>
          </p:spPr>
        </p:pic>
        <p:grpSp>
          <p:nvGrpSpPr>
            <p:cNvPr id="47140" name="Group 6"/>
            <p:cNvGrpSpPr>
              <a:grpSpLocks/>
            </p:cNvGrpSpPr>
            <p:nvPr/>
          </p:nvGrpSpPr>
          <p:grpSpPr bwMode="auto">
            <a:xfrm>
              <a:off x="2200" y="1328"/>
              <a:ext cx="904" cy="718"/>
              <a:chOff x="1968" y="912"/>
              <a:chExt cx="912" cy="721"/>
            </a:xfrm>
          </p:grpSpPr>
          <p:sp>
            <p:nvSpPr>
              <p:cNvPr id="47141" name="Text Box 7"/>
              <p:cNvSpPr txBox="1">
                <a:spLocks noChangeArrowheads="1"/>
              </p:cNvSpPr>
              <p:nvPr/>
            </p:nvSpPr>
            <p:spPr bwMode="auto">
              <a:xfrm>
                <a:off x="2640" y="1344"/>
                <a:ext cx="240" cy="289"/>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070B"/>
                    </a:solidFill>
                    <a:latin typeface="Lucida Sans" pitchFamily="-102" charset="0"/>
                  </a:rPr>
                  <a:t>X</a:t>
                </a:r>
                <a:endParaRPr lang="en-US"/>
              </a:p>
            </p:txBody>
          </p:sp>
          <p:sp>
            <p:nvSpPr>
              <p:cNvPr id="47142" name="Text Box 8"/>
              <p:cNvSpPr txBox="1">
                <a:spLocks noChangeArrowheads="1"/>
              </p:cNvSpPr>
              <p:nvPr/>
            </p:nvSpPr>
            <p:spPr bwMode="auto">
              <a:xfrm>
                <a:off x="1968" y="1104"/>
                <a:ext cx="240" cy="289"/>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070B"/>
                    </a:solidFill>
                    <a:latin typeface="Lucida Sans" pitchFamily="-102" charset="0"/>
                  </a:rPr>
                  <a:t>X</a:t>
                </a:r>
                <a:endParaRPr lang="en-US"/>
              </a:p>
            </p:txBody>
          </p:sp>
          <p:sp>
            <p:nvSpPr>
              <p:cNvPr id="47143" name="Text Box 9"/>
              <p:cNvSpPr txBox="1">
                <a:spLocks noChangeArrowheads="1"/>
              </p:cNvSpPr>
              <p:nvPr/>
            </p:nvSpPr>
            <p:spPr bwMode="auto">
              <a:xfrm>
                <a:off x="2449" y="912"/>
                <a:ext cx="239" cy="289"/>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070B"/>
                    </a:solidFill>
                    <a:latin typeface="Lucida Sans" pitchFamily="-102" charset="0"/>
                  </a:rPr>
                  <a:t>X</a:t>
                </a:r>
                <a:endParaRPr lang="en-US"/>
              </a:p>
            </p:txBody>
          </p:sp>
        </p:grpSp>
      </p:grpSp>
      <p:sp>
        <p:nvSpPr>
          <p:cNvPr id="47108" name="Text Box 13"/>
          <p:cNvSpPr txBox="1">
            <a:spLocks noChangeArrowheads="1"/>
          </p:cNvSpPr>
          <p:nvPr/>
        </p:nvSpPr>
        <p:spPr bwMode="auto">
          <a:xfrm>
            <a:off x="304800" y="838200"/>
            <a:ext cx="73152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rPr>
              <a:t>Labrador Sea     Greenland Sea   Mediterranean   Red</a:t>
            </a:r>
          </a:p>
        </p:txBody>
      </p:sp>
      <p:sp>
        <p:nvSpPr>
          <p:cNvPr id="47110" name="Line 16"/>
          <p:cNvSpPr>
            <a:spLocks noChangeShapeType="1"/>
          </p:cNvSpPr>
          <p:nvPr/>
        </p:nvSpPr>
        <p:spPr bwMode="auto">
          <a:xfrm>
            <a:off x="1600200" y="1295400"/>
            <a:ext cx="1828800" cy="1066800"/>
          </a:xfrm>
          <a:prstGeom prst="line">
            <a:avLst/>
          </a:prstGeom>
          <a:noFill/>
          <a:ln w="57150">
            <a:solidFill>
              <a:srgbClr val="FF0000"/>
            </a:solidFill>
            <a:round/>
            <a:headEnd/>
            <a:tailEnd/>
          </a:ln>
        </p:spPr>
        <p:txBody>
          <a:bodyPr wrap="none" anchor="ctr">
            <a:prstTxWarp prst="textNoShape">
              <a:avLst/>
            </a:prstTxWarp>
          </a:bodyPr>
          <a:lstStyle/>
          <a:p>
            <a:endParaRPr lang="en-US"/>
          </a:p>
        </p:txBody>
      </p:sp>
      <p:sp>
        <p:nvSpPr>
          <p:cNvPr id="47111" name="Line 17"/>
          <p:cNvSpPr>
            <a:spLocks noChangeShapeType="1"/>
          </p:cNvSpPr>
          <p:nvPr/>
        </p:nvSpPr>
        <p:spPr bwMode="auto">
          <a:xfrm>
            <a:off x="3886200" y="1219200"/>
            <a:ext cx="533400" cy="990600"/>
          </a:xfrm>
          <a:prstGeom prst="line">
            <a:avLst/>
          </a:prstGeom>
          <a:noFill/>
          <a:ln w="57150">
            <a:solidFill>
              <a:srgbClr val="FF0000"/>
            </a:solidFill>
            <a:round/>
            <a:headEnd/>
            <a:tailEnd/>
          </a:ln>
        </p:spPr>
        <p:txBody>
          <a:bodyPr wrap="none" anchor="ctr">
            <a:prstTxWarp prst="textNoShape">
              <a:avLst/>
            </a:prstTxWarp>
          </a:bodyPr>
          <a:lstStyle/>
          <a:p>
            <a:endParaRPr lang="en-US"/>
          </a:p>
        </p:txBody>
      </p:sp>
      <p:sp>
        <p:nvSpPr>
          <p:cNvPr id="47112" name="Line 18"/>
          <p:cNvSpPr>
            <a:spLocks noChangeShapeType="1"/>
          </p:cNvSpPr>
          <p:nvPr/>
        </p:nvSpPr>
        <p:spPr bwMode="auto">
          <a:xfrm flipH="1">
            <a:off x="4800600" y="1295400"/>
            <a:ext cx="685800" cy="1600200"/>
          </a:xfrm>
          <a:prstGeom prst="line">
            <a:avLst/>
          </a:prstGeom>
          <a:noFill/>
          <a:ln w="57150">
            <a:solidFill>
              <a:srgbClr val="FF0000"/>
            </a:solidFill>
            <a:round/>
            <a:headEnd/>
            <a:tailEnd/>
          </a:ln>
        </p:spPr>
        <p:txBody>
          <a:bodyPr wrap="none" anchor="ctr">
            <a:prstTxWarp prst="textNoShape">
              <a:avLst/>
            </a:prstTxWarp>
          </a:bodyPr>
          <a:lstStyle/>
          <a:p>
            <a:endParaRPr lang="en-US"/>
          </a:p>
        </p:txBody>
      </p:sp>
      <p:grpSp>
        <p:nvGrpSpPr>
          <p:cNvPr id="4" name="Group 35"/>
          <p:cNvGrpSpPr>
            <a:grpSpLocks/>
          </p:cNvGrpSpPr>
          <p:nvPr/>
        </p:nvGrpSpPr>
        <p:grpSpPr bwMode="auto">
          <a:xfrm>
            <a:off x="1447800" y="5219700"/>
            <a:ext cx="4114800" cy="1409700"/>
            <a:chOff x="912" y="3288"/>
            <a:chExt cx="2592" cy="888"/>
          </a:xfrm>
        </p:grpSpPr>
        <p:grpSp>
          <p:nvGrpSpPr>
            <p:cNvPr id="47131" name="Group 10"/>
            <p:cNvGrpSpPr>
              <a:grpSpLocks/>
            </p:cNvGrpSpPr>
            <p:nvPr/>
          </p:nvGrpSpPr>
          <p:grpSpPr bwMode="auto">
            <a:xfrm>
              <a:off x="1477" y="3288"/>
              <a:ext cx="1236" cy="288"/>
              <a:chOff x="1200" y="2784"/>
              <a:chExt cx="1248" cy="290"/>
            </a:xfrm>
          </p:grpSpPr>
          <p:sp>
            <p:nvSpPr>
              <p:cNvPr id="47136" name="Text Box 11"/>
              <p:cNvSpPr txBox="1">
                <a:spLocks noChangeArrowheads="1"/>
              </p:cNvSpPr>
              <p:nvPr/>
            </p:nvSpPr>
            <p:spPr bwMode="auto">
              <a:xfrm>
                <a:off x="2209" y="2784"/>
                <a:ext cx="239" cy="29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chemeClr val="bg1"/>
                    </a:solidFill>
                    <a:latin typeface="Lucida Sans" pitchFamily="-102" charset="0"/>
                  </a:rPr>
                  <a:t>X</a:t>
                </a:r>
                <a:endParaRPr lang="en-US"/>
              </a:p>
            </p:txBody>
          </p:sp>
          <p:sp>
            <p:nvSpPr>
              <p:cNvPr id="47137" name="Text Box 12"/>
              <p:cNvSpPr txBox="1">
                <a:spLocks noChangeArrowheads="1"/>
              </p:cNvSpPr>
              <p:nvPr/>
            </p:nvSpPr>
            <p:spPr bwMode="auto">
              <a:xfrm>
                <a:off x="1200" y="2784"/>
                <a:ext cx="242" cy="29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chemeClr val="bg1"/>
                    </a:solidFill>
                    <a:latin typeface="Lucida Sans" pitchFamily="-102" charset="0"/>
                  </a:rPr>
                  <a:t>X</a:t>
                </a:r>
                <a:endParaRPr lang="en-US"/>
              </a:p>
            </p:txBody>
          </p:sp>
        </p:grpSp>
        <p:grpSp>
          <p:nvGrpSpPr>
            <p:cNvPr id="47132" name="Group 34"/>
            <p:cNvGrpSpPr>
              <a:grpSpLocks/>
            </p:cNvGrpSpPr>
            <p:nvPr/>
          </p:nvGrpSpPr>
          <p:grpSpPr bwMode="auto">
            <a:xfrm>
              <a:off x="912" y="3552"/>
              <a:ext cx="2592" cy="624"/>
              <a:chOff x="912" y="3552"/>
              <a:chExt cx="2592" cy="624"/>
            </a:xfrm>
          </p:grpSpPr>
          <p:sp>
            <p:nvSpPr>
              <p:cNvPr id="47133" name="Text Box 14"/>
              <p:cNvSpPr txBox="1">
                <a:spLocks noChangeArrowheads="1"/>
              </p:cNvSpPr>
              <p:nvPr/>
            </p:nvSpPr>
            <p:spPr bwMode="auto">
              <a:xfrm>
                <a:off x="912" y="3888"/>
                <a:ext cx="2592" cy="28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rPr>
                  <a:t>Ross Sea        Weddell Sea</a:t>
                </a:r>
              </a:p>
            </p:txBody>
          </p:sp>
          <p:sp>
            <p:nvSpPr>
              <p:cNvPr id="47134" name="Line 19"/>
              <p:cNvSpPr>
                <a:spLocks noChangeShapeType="1"/>
              </p:cNvSpPr>
              <p:nvPr/>
            </p:nvSpPr>
            <p:spPr bwMode="auto">
              <a:xfrm flipH="1">
                <a:off x="1248" y="3552"/>
                <a:ext cx="288" cy="384"/>
              </a:xfrm>
              <a:prstGeom prst="line">
                <a:avLst/>
              </a:prstGeom>
              <a:noFill/>
              <a:ln w="57150">
                <a:solidFill>
                  <a:srgbClr val="0000FF"/>
                </a:solidFill>
                <a:round/>
                <a:headEnd/>
                <a:tailEnd/>
              </a:ln>
            </p:spPr>
            <p:txBody>
              <a:bodyPr wrap="none" anchor="ctr">
                <a:prstTxWarp prst="textNoShape">
                  <a:avLst/>
                </a:prstTxWarp>
              </a:bodyPr>
              <a:lstStyle/>
              <a:p>
                <a:endParaRPr lang="en-US"/>
              </a:p>
            </p:txBody>
          </p:sp>
          <p:sp>
            <p:nvSpPr>
              <p:cNvPr id="47135" name="Line 20"/>
              <p:cNvSpPr>
                <a:spLocks noChangeShapeType="1"/>
              </p:cNvSpPr>
              <p:nvPr/>
            </p:nvSpPr>
            <p:spPr bwMode="auto">
              <a:xfrm flipH="1">
                <a:off x="2592" y="3552"/>
                <a:ext cx="0" cy="384"/>
              </a:xfrm>
              <a:prstGeom prst="line">
                <a:avLst/>
              </a:prstGeom>
              <a:noFill/>
              <a:ln w="57150">
                <a:solidFill>
                  <a:srgbClr val="0000FF"/>
                </a:solidFill>
                <a:round/>
                <a:headEnd/>
                <a:tailEnd/>
              </a:ln>
            </p:spPr>
            <p:txBody>
              <a:bodyPr wrap="none" anchor="ctr">
                <a:prstTxWarp prst="textNoShape">
                  <a:avLst/>
                </a:prstTxWarp>
              </a:bodyPr>
              <a:lstStyle/>
              <a:p>
                <a:endParaRPr lang="en-US"/>
              </a:p>
            </p:txBody>
          </p:sp>
        </p:grpSp>
      </p:grpSp>
      <p:sp>
        <p:nvSpPr>
          <p:cNvPr id="47114" name="Line 21"/>
          <p:cNvSpPr>
            <a:spLocks noChangeShapeType="1"/>
          </p:cNvSpPr>
          <p:nvPr/>
        </p:nvSpPr>
        <p:spPr bwMode="auto">
          <a:xfrm flipV="1">
            <a:off x="6781800" y="2895600"/>
            <a:ext cx="1219200" cy="152400"/>
          </a:xfrm>
          <a:prstGeom prst="line">
            <a:avLst/>
          </a:prstGeom>
          <a:noFill/>
          <a:ln w="57150">
            <a:solidFill>
              <a:schemeClr val="tx1"/>
            </a:solidFill>
            <a:round/>
            <a:headEnd/>
            <a:tailEnd/>
          </a:ln>
        </p:spPr>
        <p:txBody>
          <a:bodyPr wrap="none" anchor="ctr">
            <a:prstTxWarp prst="textNoShape">
              <a:avLst/>
            </a:prstTxWarp>
          </a:bodyPr>
          <a:lstStyle/>
          <a:p>
            <a:endParaRPr lang="en-US"/>
          </a:p>
        </p:txBody>
      </p:sp>
      <p:grpSp>
        <p:nvGrpSpPr>
          <p:cNvPr id="7" name="Group 33"/>
          <p:cNvGrpSpPr>
            <a:grpSpLocks/>
          </p:cNvGrpSpPr>
          <p:nvPr/>
        </p:nvGrpSpPr>
        <p:grpSpPr bwMode="auto">
          <a:xfrm>
            <a:off x="1752600" y="1981200"/>
            <a:ext cx="7391400" cy="4876800"/>
            <a:chOff x="1104" y="1248"/>
            <a:chExt cx="4656" cy="3072"/>
          </a:xfrm>
        </p:grpSpPr>
        <p:grpSp>
          <p:nvGrpSpPr>
            <p:cNvPr id="47120" name="Group 31"/>
            <p:cNvGrpSpPr>
              <a:grpSpLocks/>
            </p:cNvGrpSpPr>
            <p:nvPr/>
          </p:nvGrpSpPr>
          <p:grpSpPr bwMode="auto">
            <a:xfrm>
              <a:off x="1104" y="1248"/>
              <a:ext cx="3312" cy="2400"/>
              <a:chOff x="1104" y="1248"/>
              <a:chExt cx="3312" cy="2400"/>
            </a:xfrm>
          </p:grpSpPr>
          <p:sp>
            <p:nvSpPr>
              <p:cNvPr id="47122" name="Text Box 22"/>
              <p:cNvSpPr txBox="1">
                <a:spLocks noChangeArrowheads="1"/>
              </p:cNvSpPr>
              <p:nvPr/>
            </p:nvSpPr>
            <p:spPr bwMode="auto">
              <a:xfrm>
                <a:off x="2928" y="1248"/>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3" name="Text Box 23"/>
              <p:cNvSpPr txBox="1">
                <a:spLocks noChangeArrowheads="1"/>
              </p:cNvSpPr>
              <p:nvPr/>
            </p:nvSpPr>
            <p:spPr bwMode="auto">
              <a:xfrm>
                <a:off x="4032" y="3216"/>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4" name="Text Box 24"/>
              <p:cNvSpPr txBox="1">
                <a:spLocks noChangeArrowheads="1"/>
              </p:cNvSpPr>
              <p:nvPr/>
            </p:nvSpPr>
            <p:spPr bwMode="auto">
              <a:xfrm>
                <a:off x="4176" y="1536"/>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5" name="Text Box 25"/>
              <p:cNvSpPr txBox="1">
                <a:spLocks noChangeArrowheads="1"/>
              </p:cNvSpPr>
              <p:nvPr/>
            </p:nvSpPr>
            <p:spPr bwMode="auto">
              <a:xfrm>
                <a:off x="1728" y="3360"/>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6" name="Text Box 26"/>
              <p:cNvSpPr txBox="1">
                <a:spLocks noChangeArrowheads="1"/>
              </p:cNvSpPr>
              <p:nvPr/>
            </p:nvSpPr>
            <p:spPr bwMode="auto">
              <a:xfrm>
                <a:off x="2256" y="3312"/>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7" name="Text Box 27"/>
              <p:cNvSpPr txBox="1">
                <a:spLocks noChangeArrowheads="1"/>
              </p:cNvSpPr>
              <p:nvPr/>
            </p:nvSpPr>
            <p:spPr bwMode="auto">
              <a:xfrm>
                <a:off x="3600" y="3264"/>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8" name="Text Box 28"/>
              <p:cNvSpPr txBox="1">
                <a:spLocks noChangeArrowheads="1"/>
              </p:cNvSpPr>
              <p:nvPr/>
            </p:nvSpPr>
            <p:spPr bwMode="auto">
              <a:xfrm>
                <a:off x="1488" y="1296"/>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29" name="Text Box 29"/>
              <p:cNvSpPr txBox="1">
                <a:spLocks noChangeArrowheads="1"/>
              </p:cNvSpPr>
              <p:nvPr/>
            </p:nvSpPr>
            <p:spPr bwMode="auto">
              <a:xfrm>
                <a:off x="3744" y="1248"/>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sp>
            <p:nvSpPr>
              <p:cNvPr id="47130" name="Text Box 30"/>
              <p:cNvSpPr txBox="1">
                <a:spLocks noChangeArrowheads="1"/>
              </p:cNvSpPr>
              <p:nvPr/>
            </p:nvSpPr>
            <p:spPr bwMode="auto">
              <a:xfrm>
                <a:off x="1104" y="1488"/>
                <a:ext cx="240" cy="288"/>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8C10"/>
                    </a:solidFill>
                  </a:rPr>
                  <a:t>B</a:t>
                </a:r>
                <a:endParaRPr lang="en-US"/>
              </a:p>
            </p:txBody>
          </p:sp>
        </p:grpSp>
        <p:sp>
          <p:nvSpPr>
            <p:cNvPr id="47121" name="Text Box 32"/>
            <p:cNvSpPr txBox="1">
              <a:spLocks noChangeArrowheads="1"/>
            </p:cNvSpPr>
            <p:nvPr/>
          </p:nvSpPr>
          <p:spPr bwMode="auto">
            <a:xfrm>
              <a:off x="3984" y="3797"/>
              <a:ext cx="1776" cy="523"/>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FF8C10"/>
                  </a:solidFill>
                </a:rPr>
                <a:t>Brine rejection in all sea ice areas</a:t>
              </a:r>
              <a:endParaRPr lang="en-US"/>
            </a:p>
          </p:txBody>
        </p:sp>
      </p:grpSp>
      <p:sp>
        <p:nvSpPr>
          <p:cNvPr id="47116" name="Text Box 7"/>
          <p:cNvSpPr txBox="1">
            <a:spLocks noChangeArrowheads="1"/>
          </p:cNvSpPr>
          <p:nvPr/>
        </p:nvSpPr>
        <p:spPr bwMode="auto">
          <a:xfrm>
            <a:off x="5105400" y="3200400"/>
            <a:ext cx="377825"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b="1">
                <a:solidFill>
                  <a:srgbClr val="FF070B"/>
                </a:solidFill>
                <a:latin typeface="Lucida Sans" pitchFamily="-102" charset="0"/>
              </a:rPr>
              <a:t>X</a:t>
            </a:r>
            <a:endParaRPr lang="en-US"/>
          </a:p>
        </p:txBody>
      </p:sp>
      <p:sp>
        <p:nvSpPr>
          <p:cNvPr id="47117" name="Line 18"/>
          <p:cNvSpPr>
            <a:spLocks noChangeShapeType="1"/>
          </p:cNvSpPr>
          <p:nvPr/>
        </p:nvSpPr>
        <p:spPr bwMode="auto">
          <a:xfrm flipH="1">
            <a:off x="5334000" y="1371600"/>
            <a:ext cx="1143000" cy="1752600"/>
          </a:xfrm>
          <a:prstGeom prst="line">
            <a:avLst/>
          </a:prstGeom>
          <a:noFill/>
          <a:ln w="57150">
            <a:solidFill>
              <a:srgbClr val="FF0000"/>
            </a:solidFill>
            <a:round/>
            <a:headEnd/>
            <a:tailEnd/>
          </a:ln>
        </p:spPr>
        <p:txBody>
          <a:bodyPr wrap="none" anchor="ctr">
            <a:prstTxWarp prst="textNoShape">
              <a:avLst/>
            </a:prstTxWarp>
          </a:bodyPr>
          <a:lstStyle/>
          <a:p>
            <a:endParaRPr lang="en-US"/>
          </a:p>
        </p:txBody>
      </p:sp>
      <p:sp>
        <p:nvSpPr>
          <p:cNvPr id="47119" name="Slide Number Placeholder 38"/>
          <p:cNvSpPr>
            <a:spLocks noGrp="1"/>
          </p:cNvSpPr>
          <p:nvPr>
            <p:ph type="sldNum" sz="quarter" idx="12"/>
          </p:nvPr>
        </p:nvSpPr>
        <p:spPr>
          <a:noFill/>
        </p:spPr>
        <p:txBody>
          <a:bodyPr/>
          <a:lstStyle/>
          <a:p>
            <a:fld id="{2214CBBB-73AD-E340-908E-E9F7EAEF4FD9}" type="slidenum">
              <a:rPr lang="en-US" smtClean="0">
                <a:latin typeface="Times" pitchFamily="-102" charset="0"/>
              </a:rPr>
              <a:pPr/>
              <a:t>16</a:t>
            </a:fld>
            <a:endParaRPr lang="en-US" smtClean="0">
              <a:latin typeface="Times" pitchFamily="-1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0" descr="A23_A16_CTDSAL"/>
          <p:cNvPicPr>
            <a:picLocks noChangeAspect="1" noChangeArrowheads="1"/>
          </p:cNvPicPr>
          <p:nvPr/>
        </p:nvPicPr>
        <p:blipFill>
          <a:blip r:embed="rId3"/>
          <a:srcRect l="1721" t="2806" b="8331"/>
          <a:stretch>
            <a:fillRect/>
          </a:stretch>
        </p:blipFill>
        <p:spPr bwMode="auto">
          <a:xfrm>
            <a:off x="0" y="1212850"/>
            <a:ext cx="8077200" cy="5645150"/>
          </a:xfrm>
          <a:prstGeom prst="rect">
            <a:avLst/>
          </a:prstGeom>
          <a:noFill/>
          <a:ln w="9525">
            <a:noFill/>
            <a:miter lim="800000"/>
            <a:headEnd/>
            <a:tailEnd/>
          </a:ln>
        </p:spPr>
      </p:pic>
      <p:sp>
        <p:nvSpPr>
          <p:cNvPr id="75779" name="Rectangle 2"/>
          <p:cNvSpPr>
            <a:spLocks noGrp="1" noChangeArrowheads="1"/>
          </p:cNvSpPr>
          <p:nvPr>
            <p:ph type="title"/>
          </p:nvPr>
        </p:nvSpPr>
        <p:spPr>
          <a:xfrm>
            <a:off x="0" y="0"/>
            <a:ext cx="6477000" cy="838200"/>
          </a:xfrm>
        </p:spPr>
        <p:txBody>
          <a:bodyPr/>
          <a:lstStyle/>
          <a:p>
            <a:pPr eaLnBrk="1" hangingPunct="1"/>
            <a:r>
              <a:rPr lang="en-US" sz="2000" dirty="0" smtClean="0">
                <a:solidFill>
                  <a:srgbClr val="FF0000"/>
                </a:solidFill>
                <a:ea typeface="ＭＳ Ｐゴシック" pitchFamily="-102" charset="-128"/>
                <a:cs typeface="ＭＳ Ｐゴシック" pitchFamily="-102" charset="-128"/>
              </a:rPr>
              <a:t>4 Process : NADW Formation </a:t>
            </a:r>
            <a:r>
              <a:rPr lang="en-US" sz="2000" dirty="0" smtClean="0">
                <a:ea typeface="ＭＳ Ｐゴシック" pitchFamily="-102" charset="-128"/>
                <a:cs typeface="ＭＳ Ｐゴシック" pitchFamily="-102" charset="-128"/>
              </a:rPr>
              <a:t>and constituents:  Atlantic 25W salinity</a:t>
            </a:r>
            <a:endParaRPr lang="en-US" dirty="0" smtClean="0">
              <a:ea typeface="ＭＳ Ｐゴシック" pitchFamily="-102" charset="-128"/>
              <a:cs typeface="ＭＳ Ｐゴシック" pitchFamily="-102" charset="-128"/>
            </a:endParaRPr>
          </a:p>
        </p:txBody>
      </p:sp>
      <p:pic>
        <p:nvPicPr>
          <p:cNvPr id="75780" name="Picture 8"/>
          <p:cNvPicPr>
            <a:picLocks noChangeAspect="1" noChangeArrowheads="1"/>
          </p:cNvPicPr>
          <p:nvPr/>
        </p:nvPicPr>
        <p:blipFill>
          <a:blip r:embed="rId4"/>
          <a:srcRect l="10823" t="68182" r="65646" b="7545"/>
          <a:stretch>
            <a:fillRect/>
          </a:stretch>
        </p:blipFill>
        <p:spPr bwMode="auto">
          <a:xfrm>
            <a:off x="8002588" y="0"/>
            <a:ext cx="1141412" cy="1524000"/>
          </a:xfrm>
          <a:prstGeom prst="rect">
            <a:avLst/>
          </a:prstGeom>
          <a:noFill/>
          <a:ln w="38100">
            <a:solidFill>
              <a:srgbClr val="800080"/>
            </a:solidFill>
            <a:miter lim="800000"/>
            <a:headEnd/>
            <a:tailEnd/>
          </a:ln>
        </p:spPr>
      </p:pic>
      <p:sp>
        <p:nvSpPr>
          <p:cNvPr id="75781" name="Text Box 17"/>
          <p:cNvSpPr txBox="1">
            <a:spLocks noChangeArrowheads="1"/>
          </p:cNvSpPr>
          <p:nvPr/>
        </p:nvSpPr>
        <p:spPr bwMode="auto">
          <a:xfrm>
            <a:off x="3505200" y="3505200"/>
            <a:ext cx="1371600" cy="457200"/>
          </a:xfrm>
          <a:prstGeom prst="rect">
            <a:avLst/>
          </a:prstGeom>
          <a:solidFill>
            <a:srgbClr val="FF0000"/>
          </a:solidFill>
          <a:ln w="9525">
            <a:noFill/>
            <a:miter lim="800000"/>
            <a:headEnd/>
            <a:tailEnd/>
          </a:ln>
        </p:spPr>
        <p:txBody>
          <a:bodyPr>
            <a:prstTxWarp prst="textNoShape">
              <a:avLst/>
            </a:prstTxWarp>
            <a:spAutoFit/>
          </a:bodyPr>
          <a:lstStyle/>
          <a:p>
            <a:pPr>
              <a:spcBef>
                <a:spcPct val="50000"/>
              </a:spcBef>
            </a:pPr>
            <a:r>
              <a:rPr lang="en-US"/>
              <a:t>NADW</a:t>
            </a:r>
          </a:p>
        </p:txBody>
      </p:sp>
      <p:sp>
        <p:nvSpPr>
          <p:cNvPr id="75783" name="Footer Placeholder 11"/>
          <p:cNvSpPr>
            <a:spLocks noGrp="1"/>
          </p:cNvSpPr>
          <p:nvPr>
            <p:ph type="ftr" sz="quarter" idx="11"/>
          </p:nvPr>
        </p:nvSpPr>
        <p:spPr>
          <a:noFill/>
        </p:spPr>
        <p:txBody>
          <a:bodyPr/>
          <a:lstStyle/>
          <a:p>
            <a:r>
              <a:rPr lang="en-US" smtClean="0">
                <a:latin typeface="Times" pitchFamily="-102" charset="0"/>
              </a:rPr>
              <a:t>Talley  SIO 210 (2015)</a:t>
            </a:r>
          </a:p>
        </p:txBody>
      </p:sp>
      <p:grpSp>
        <p:nvGrpSpPr>
          <p:cNvPr id="3" name="Group 13"/>
          <p:cNvGrpSpPr>
            <a:grpSpLocks/>
          </p:cNvGrpSpPr>
          <p:nvPr/>
        </p:nvGrpSpPr>
        <p:grpSpPr bwMode="auto">
          <a:xfrm>
            <a:off x="2895600" y="1828800"/>
            <a:ext cx="2438400" cy="3727450"/>
            <a:chOff x="2895600" y="1828800"/>
            <a:chExt cx="2438400" cy="3727450"/>
          </a:xfrm>
        </p:grpSpPr>
        <p:sp>
          <p:nvSpPr>
            <p:cNvPr id="75787" name="Text Box 16"/>
            <p:cNvSpPr txBox="1">
              <a:spLocks noChangeArrowheads="1"/>
            </p:cNvSpPr>
            <p:nvPr/>
          </p:nvSpPr>
          <p:spPr bwMode="auto">
            <a:xfrm>
              <a:off x="3048000" y="2203450"/>
              <a:ext cx="1219200" cy="457200"/>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a:t>AAIW</a:t>
              </a:r>
            </a:p>
          </p:txBody>
        </p:sp>
        <p:sp>
          <p:nvSpPr>
            <p:cNvPr id="75788" name="Text Box 18"/>
            <p:cNvSpPr txBox="1">
              <a:spLocks noChangeArrowheads="1"/>
            </p:cNvSpPr>
            <p:nvPr/>
          </p:nvSpPr>
          <p:spPr bwMode="auto">
            <a:xfrm>
              <a:off x="2895600" y="5099050"/>
              <a:ext cx="1219200" cy="457200"/>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a:t>AABW</a:t>
              </a:r>
            </a:p>
          </p:txBody>
        </p:sp>
        <p:sp>
          <p:nvSpPr>
            <p:cNvPr id="75789" name="Text Box 16"/>
            <p:cNvSpPr txBox="1">
              <a:spLocks noChangeArrowheads="1"/>
            </p:cNvSpPr>
            <p:nvPr/>
          </p:nvSpPr>
          <p:spPr bwMode="auto">
            <a:xfrm>
              <a:off x="3276600" y="1828800"/>
              <a:ext cx="2057400" cy="461665"/>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a:t>thermocline</a:t>
              </a:r>
            </a:p>
          </p:txBody>
        </p:sp>
      </p:grpSp>
      <p:sp>
        <p:nvSpPr>
          <p:cNvPr id="75785" name="TextBox 15"/>
          <p:cNvSpPr txBox="1">
            <a:spLocks noChangeArrowheads="1"/>
          </p:cNvSpPr>
          <p:nvPr/>
        </p:nvSpPr>
        <p:spPr bwMode="auto">
          <a:xfrm>
            <a:off x="152400" y="762000"/>
            <a:ext cx="7696200" cy="461963"/>
          </a:xfrm>
          <a:prstGeom prst="rect">
            <a:avLst/>
          </a:prstGeom>
          <a:noFill/>
          <a:ln w="9525">
            <a:noFill/>
            <a:miter lim="800000"/>
            <a:headEnd/>
            <a:tailEnd/>
          </a:ln>
        </p:spPr>
        <p:txBody>
          <a:bodyPr>
            <a:prstTxWarp prst="textNoShape">
              <a:avLst/>
            </a:prstTxWarp>
            <a:spAutoFit/>
          </a:bodyPr>
          <a:lstStyle/>
          <a:p>
            <a:r>
              <a:rPr lang="en-US" dirty="0">
                <a:solidFill>
                  <a:srgbClr val="0000FF"/>
                </a:solidFill>
              </a:rPr>
              <a:t>Blue: external source waters    </a:t>
            </a:r>
            <a:r>
              <a:rPr lang="en-US" dirty="0" smtClean="0">
                <a:solidFill>
                  <a:srgbClr val="008000"/>
                </a:solidFill>
              </a:rPr>
              <a:t> </a:t>
            </a:r>
            <a:endParaRPr lang="en-US" dirty="0">
              <a:solidFill>
                <a:srgbClr val="008000"/>
              </a:solidFill>
            </a:endParaRPr>
          </a:p>
        </p:txBody>
      </p:sp>
      <p:sp>
        <p:nvSpPr>
          <p:cNvPr id="75786" name="Slide Number Placeholder 15"/>
          <p:cNvSpPr>
            <a:spLocks noGrp="1"/>
          </p:cNvSpPr>
          <p:nvPr>
            <p:ph type="sldNum" sz="quarter" idx="12"/>
          </p:nvPr>
        </p:nvSpPr>
        <p:spPr>
          <a:noFill/>
        </p:spPr>
        <p:txBody>
          <a:bodyPr/>
          <a:lstStyle/>
          <a:p>
            <a:fld id="{564BF7F7-449C-4E4F-9FAE-2F056156E8A6}" type="slidenum">
              <a:rPr lang="en-US" smtClean="0">
                <a:latin typeface="Times" pitchFamily="-102" charset="0"/>
              </a:rPr>
              <a:pPr/>
              <a:t>17</a:t>
            </a:fld>
            <a:endParaRPr lang="en-US" smtClean="0">
              <a:latin typeface="Times" pitchFamily="-102"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srcRect l="4544" t="15686" r="4544" b="22548"/>
          <a:stretch>
            <a:fillRect/>
          </a:stretch>
        </p:blipFill>
        <p:spPr bwMode="auto">
          <a:xfrm>
            <a:off x="228600" y="1219200"/>
            <a:ext cx="8686800" cy="4800600"/>
          </a:xfrm>
          <a:prstGeom prst="rect">
            <a:avLst/>
          </a:prstGeom>
          <a:noFill/>
          <a:ln w="9525">
            <a:noFill/>
            <a:miter lim="800000"/>
            <a:headEnd/>
            <a:tailEnd/>
          </a:ln>
        </p:spPr>
      </p:pic>
      <p:sp>
        <p:nvSpPr>
          <p:cNvPr id="206852" name="Text Box 4"/>
          <p:cNvSpPr txBox="1">
            <a:spLocks noChangeArrowheads="1"/>
          </p:cNvSpPr>
          <p:nvPr/>
        </p:nvSpPr>
        <p:spPr bwMode="auto">
          <a:xfrm>
            <a:off x="457200" y="533400"/>
            <a:ext cx="2209800" cy="822325"/>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effectLst>
                  <a:outerShdw blurRad="38100" dist="38100" dir="2700000" algn="tl">
                    <a:srgbClr val="000000"/>
                  </a:outerShdw>
                </a:effectLst>
                <a:latin typeface="Times" charset="0"/>
              </a:rPr>
              <a:t>Nordic Sea waters/NADW</a:t>
            </a:r>
            <a:endParaRPr lang="en-US" i="1">
              <a:latin typeface="Times" charset="0"/>
            </a:endParaRPr>
          </a:p>
        </p:txBody>
      </p:sp>
      <p:sp>
        <p:nvSpPr>
          <p:cNvPr id="206853" name="Text Box 5"/>
          <p:cNvSpPr txBox="1">
            <a:spLocks noChangeArrowheads="1"/>
          </p:cNvSpPr>
          <p:nvPr/>
        </p:nvSpPr>
        <p:spPr bwMode="auto">
          <a:xfrm>
            <a:off x="2895600" y="5867400"/>
            <a:ext cx="3581400" cy="822325"/>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effectLst>
                  <a:outerShdw blurRad="38100" dist="38100" dir="2700000" algn="tl">
                    <a:srgbClr val="000000"/>
                  </a:outerShdw>
                </a:effectLst>
                <a:latin typeface="Times" charset="0"/>
              </a:rPr>
              <a:t>Antarctic shelf waters (ice) /AABW or LCDW</a:t>
            </a:r>
          </a:p>
        </p:txBody>
      </p:sp>
      <p:sp>
        <p:nvSpPr>
          <p:cNvPr id="96261" name="Title 5"/>
          <p:cNvSpPr>
            <a:spLocks noGrp="1"/>
          </p:cNvSpPr>
          <p:nvPr>
            <p:ph type="title"/>
          </p:nvPr>
        </p:nvSpPr>
        <p:spPr/>
        <p:txBody>
          <a:bodyPr/>
          <a:lstStyle/>
          <a:p>
            <a:r>
              <a:rPr lang="en-US" smtClean="0">
                <a:ea typeface="ＭＳ Ｐゴシック" pitchFamily="-102" charset="-128"/>
                <a:cs typeface="ＭＳ Ｐゴシック" pitchFamily="-102" charset="-128"/>
              </a:rPr>
              <a:t>NADW inflow: AABW</a:t>
            </a:r>
          </a:p>
        </p:txBody>
      </p:sp>
      <p:sp>
        <p:nvSpPr>
          <p:cNvPr id="96262" name="Slide Number Placeholder 5"/>
          <p:cNvSpPr>
            <a:spLocks noGrp="1"/>
          </p:cNvSpPr>
          <p:nvPr>
            <p:ph type="sldNum" sz="quarter" idx="12"/>
          </p:nvPr>
        </p:nvSpPr>
        <p:spPr>
          <a:noFill/>
        </p:spPr>
        <p:txBody>
          <a:bodyPr/>
          <a:lstStyle/>
          <a:p>
            <a:fld id="{A822EE18-8054-4C42-A6FE-4969C5E8ABCB}" type="slidenum">
              <a:rPr lang="en-US" smtClean="0">
                <a:latin typeface="Times" pitchFamily="-102" charset="0"/>
              </a:rPr>
              <a:pPr/>
              <a:t>18</a:t>
            </a:fld>
            <a:endParaRPr lang="en-US" smtClean="0">
              <a:latin typeface="Times" pitchFamily="-1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68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6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animBg="1" autoUpdateAnimBg="0"/>
      <p:bldP spid="206853"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ea typeface="ＭＳ Ｐゴシック" pitchFamily="-102" charset="-128"/>
                <a:cs typeface="ＭＳ Ｐゴシック" pitchFamily="-102" charset="-128"/>
              </a:rPr>
              <a:t>North Atlantic Deep Water </a:t>
            </a:r>
          </a:p>
        </p:txBody>
      </p:sp>
      <p:sp>
        <p:nvSpPr>
          <p:cNvPr id="70659" name="Text Box 3"/>
          <p:cNvSpPr txBox="1">
            <a:spLocks noChangeArrowheads="1"/>
          </p:cNvSpPr>
          <p:nvPr/>
        </p:nvSpPr>
        <p:spPr bwMode="auto">
          <a:xfrm>
            <a:off x="685800" y="558800"/>
            <a:ext cx="8153400" cy="5016500"/>
          </a:xfrm>
          <a:prstGeom prst="rect">
            <a:avLst/>
          </a:prstGeom>
          <a:noFill/>
          <a:ln w="9525">
            <a:noFill/>
            <a:miter lim="800000"/>
            <a:headEnd/>
            <a:tailEnd/>
          </a:ln>
        </p:spPr>
        <p:txBody>
          <a:bodyPr>
            <a:prstTxWarp prst="textNoShape">
              <a:avLst/>
            </a:prstTxWarp>
            <a:spAutoFit/>
          </a:bodyPr>
          <a:lstStyle/>
          <a:p>
            <a:pPr marL="457200" indent="-457200">
              <a:spcBef>
                <a:spcPct val="50000"/>
              </a:spcBef>
              <a:defRPr/>
            </a:pPr>
            <a:endParaRPr lang="en-US" sz="2000" dirty="0">
              <a:latin typeface="+mn-lt"/>
            </a:endParaRPr>
          </a:p>
          <a:p>
            <a:pPr marL="457200" indent="-457200">
              <a:spcBef>
                <a:spcPct val="50000"/>
              </a:spcBef>
              <a:defRPr/>
            </a:pPr>
            <a:r>
              <a:rPr lang="en-US" sz="2000" dirty="0">
                <a:solidFill>
                  <a:srgbClr val="000000"/>
                </a:solidFill>
                <a:latin typeface="+mn-lt"/>
              </a:rPr>
              <a:t>Five sources:</a:t>
            </a:r>
          </a:p>
          <a:p>
            <a:pPr marL="457200" indent="-457200">
              <a:spcBef>
                <a:spcPct val="50000"/>
              </a:spcBef>
              <a:buFont typeface="Arial" charset="0"/>
              <a:buAutoNum type="arabicPeriod"/>
              <a:defRPr/>
            </a:pPr>
            <a:r>
              <a:rPr lang="en-US" sz="2000" dirty="0">
                <a:solidFill>
                  <a:srgbClr val="000000"/>
                </a:solidFill>
                <a:latin typeface="+mn-lt"/>
              </a:rPr>
              <a:t>Inflow: Upper layer water of N. Atlantic, from Gulf Stream through subpolar gyre, including Antarctic Intermediate Water and surface water from the Indian Ocean</a:t>
            </a:r>
          </a:p>
          <a:p>
            <a:pPr marL="457200" indent="-457200">
              <a:spcBef>
                <a:spcPct val="50000"/>
              </a:spcBef>
              <a:buFont typeface="Arial" charset="0"/>
              <a:buAutoNum type="arabicPeriod"/>
              <a:defRPr/>
            </a:pPr>
            <a:r>
              <a:rPr lang="en-US" sz="2000" dirty="0">
                <a:solidFill>
                  <a:srgbClr val="000000"/>
                </a:solidFill>
                <a:latin typeface="+mn-lt"/>
              </a:rPr>
              <a:t>Inflow: Bottom water from Antarctic (Antarctic Bottom Water)</a:t>
            </a:r>
          </a:p>
          <a:p>
            <a:pPr marL="457200" indent="-457200">
              <a:spcBef>
                <a:spcPct val="50000"/>
              </a:spcBef>
              <a:buFont typeface="Arial" charset="0"/>
              <a:buAutoNum type="arabicPeriod"/>
              <a:defRPr/>
            </a:pPr>
            <a:r>
              <a:rPr lang="en-US" sz="2000" dirty="0">
                <a:solidFill>
                  <a:srgbClr val="FF0000"/>
                </a:solidFill>
                <a:latin typeface="+mn-lt"/>
              </a:rPr>
              <a:t>Outflow: Evaporated, </a:t>
            </a:r>
            <a:r>
              <a:rPr lang="en-US" sz="2000" dirty="0" err="1">
                <a:solidFill>
                  <a:srgbClr val="FF0000"/>
                </a:solidFill>
                <a:latin typeface="+mn-lt"/>
              </a:rPr>
              <a:t>convected</a:t>
            </a:r>
            <a:r>
              <a:rPr lang="en-US" sz="2000" dirty="0">
                <a:solidFill>
                  <a:srgbClr val="FF0000"/>
                </a:solidFill>
                <a:latin typeface="+mn-lt"/>
              </a:rPr>
              <a:t> waters from Mediterranean Sea (Mediterranean Water)</a:t>
            </a:r>
          </a:p>
          <a:p>
            <a:pPr marL="457200" indent="-457200">
              <a:spcBef>
                <a:spcPct val="50000"/>
              </a:spcBef>
              <a:buFont typeface="Arial" charset="0"/>
              <a:buAutoNum type="arabicPeriod"/>
              <a:defRPr/>
            </a:pPr>
            <a:r>
              <a:rPr lang="en-US" sz="2000" dirty="0">
                <a:solidFill>
                  <a:srgbClr val="000000"/>
                </a:solidFill>
                <a:latin typeface="+mn-lt"/>
              </a:rPr>
              <a:t>Outflow: Intermediate depth convection in Labrador Sea (Labrador Sea Water)</a:t>
            </a:r>
          </a:p>
          <a:p>
            <a:pPr marL="457200" indent="-457200">
              <a:spcBef>
                <a:spcPct val="50000"/>
              </a:spcBef>
              <a:buFont typeface="Arial" charset="0"/>
              <a:buAutoNum type="arabicPeriod"/>
              <a:defRPr/>
            </a:pPr>
            <a:r>
              <a:rPr lang="en-US" sz="2000" dirty="0">
                <a:solidFill>
                  <a:srgbClr val="000000"/>
                </a:solidFill>
                <a:latin typeface="+mn-lt"/>
              </a:rPr>
              <a:t>Outflow: Intermediate-deep convection in Greenland Sea (Nordic Seas Overflow Water)</a:t>
            </a:r>
          </a:p>
        </p:txBody>
      </p:sp>
      <p:sp>
        <p:nvSpPr>
          <p:cNvPr id="98308" name="Text Box 4"/>
          <p:cNvSpPr txBox="1">
            <a:spLocks noChangeArrowheads="1"/>
          </p:cNvSpPr>
          <p:nvPr/>
        </p:nvSpPr>
        <p:spPr bwMode="auto">
          <a:xfrm>
            <a:off x="838200" y="4191000"/>
            <a:ext cx="7924800"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a:p>
        </p:txBody>
      </p:sp>
      <p:sp>
        <p:nvSpPr>
          <p:cNvPr id="98310" name="Slide Number Placeholder 5"/>
          <p:cNvSpPr>
            <a:spLocks noGrp="1"/>
          </p:cNvSpPr>
          <p:nvPr>
            <p:ph type="sldNum" sz="quarter" idx="12"/>
          </p:nvPr>
        </p:nvSpPr>
        <p:spPr>
          <a:noFill/>
        </p:spPr>
        <p:txBody>
          <a:bodyPr/>
          <a:lstStyle/>
          <a:p>
            <a:fld id="{2272AA45-69F3-4545-9ADD-34BD57837CF3}" type="slidenum">
              <a:rPr lang="en-US" smtClean="0">
                <a:latin typeface="Times" pitchFamily="-102" charset="0"/>
              </a:rPr>
              <a:pPr/>
              <a:t>19</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457200" y="152400"/>
            <a:ext cx="8077200" cy="830997"/>
          </a:xfrm>
          <a:prstGeom prst="rect">
            <a:avLst/>
          </a:prstGeom>
          <a:noFill/>
          <a:ln w="9525">
            <a:noFill/>
            <a:miter lim="800000"/>
            <a:headEnd/>
            <a:tailEnd/>
          </a:ln>
        </p:spPr>
        <p:txBody>
          <a:bodyPr>
            <a:spAutoFit/>
          </a:bodyPr>
          <a:lstStyle/>
          <a:p>
            <a:pPr algn="ctr">
              <a:spcBef>
                <a:spcPct val="50000"/>
              </a:spcBef>
            </a:pPr>
            <a:r>
              <a:rPr lang="en-US" dirty="0">
                <a:solidFill>
                  <a:srgbClr val="1014FF"/>
                </a:solidFill>
              </a:rPr>
              <a:t>So far we have focused on only the surface </a:t>
            </a:r>
            <a:r>
              <a:rPr lang="en-US" dirty="0" smtClean="0">
                <a:solidFill>
                  <a:srgbClr val="1014FF"/>
                </a:solidFill>
              </a:rPr>
              <a:t>wind driven currents  </a:t>
            </a:r>
            <a:r>
              <a:rPr lang="en-US" dirty="0" smtClean="0">
                <a:solidFill>
                  <a:srgbClr val="FF0000"/>
                </a:solidFill>
              </a:rPr>
              <a:t>- BUT WHY LIES BENEATH?</a:t>
            </a:r>
            <a:endParaRPr lang="en-US" dirty="0">
              <a:solidFill>
                <a:srgbClr val="FF0000"/>
              </a:solidFill>
            </a:endParaRPr>
          </a:p>
        </p:txBody>
      </p:sp>
      <p:pic>
        <p:nvPicPr>
          <p:cNvPr id="14339" name="Picture 3" descr="North_Atlantic_Gyre.png"/>
          <p:cNvPicPr>
            <a:picLocks noChangeAspect="1"/>
          </p:cNvPicPr>
          <p:nvPr/>
        </p:nvPicPr>
        <p:blipFill>
          <a:blip r:embed="rId2"/>
          <a:srcRect/>
          <a:stretch>
            <a:fillRect/>
          </a:stretch>
        </p:blipFill>
        <p:spPr bwMode="auto">
          <a:xfrm>
            <a:off x="990600" y="1211262"/>
            <a:ext cx="6884988" cy="4960938"/>
          </a:xfrm>
          <a:prstGeom prst="rect">
            <a:avLst/>
          </a:prstGeom>
          <a:noFill/>
          <a:ln w="9525">
            <a:noFill/>
            <a:miter lim="800000"/>
            <a:headEnd/>
            <a:tailEnd/>
          </a:ln>
        </p:spPr>
      </p:pic>
    </p:spTree>
    <p:extLst>
      <p:ext uri="{BB962C8B-B14F-4D97-AF65-F5344CB8AC3E}">
        <p14:creationId xmlns:p14="http://schemas.microsoft.com/office/powerpoint/2010/main" val="3781181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med_outflow2.png"/>
          <p:cNvPicPr>
            <a:picLocks noChangeAspect="1"/>
          </p:cNvPicPr>
          <p:nvPr/>
        </p:nvPicPr>
        <p:blipFill>
          <a:blip r:embed="rId2"/>
          <a:srcRect/>
          <a:stretch>
            <a:fillRect/>
          </a:stretch>
        </p:blipFill>
        <p:spPr bwMode="auto">
          <a:xfrm>
            <a:off x="457200" y="762000"/>
            <a:ext cx="8077200" cy="5249863"/>
          </a:xfrm>
          <a:prstGeom prst="rect">
            <a:avLst/>
          </a:prstGeom>
          <a:noFill/>
          <a:ln w="9525">
            <a:noFill/>
            <a:miter lim="800000"/>
            <a:headEnd/>
            <a:tailEnd/>
          </a:ln>
        </p:spPr>
      </p:pic>
      <p:sp>
        <p:nvSpPr>
          <p:cNvPr id="28675" name="TextBox 4"/>
          <p:cNvSpPr txBox="1">
            <a:spLocks noChangeArrowheads="1"/>
          </p:cNvSpPr>
          <p:nvPr/>
        </p:nvSpPr>
        <p:spPr bwMode="auto">
          <a:xfrm>
            <a:off x="533400" y="152400"/>
            <a:ext cx="8305800" cy="461963"/>
          </a:xfrm>
          <a:prstGeom prst="rect">
            <a:avLst/>
          </a:prstGeom>
          <a:noFill/>
          <a:ln w="9525">
            <a:noFill/>
            <a:miter lim="800000"/>
            <a:headEnd/>
            <a:tailEnd/>
          </a:ln>
        </p:spPr>
        <p:txBody>
          <a:bodyPr>
            <a:spAutoFit/>
          </a:bodyPr>
          <a:lstStyle/>
          <a:p>
            <a:pPr algn="ctr"/>
            <a:r>
              <a:rPr lang="en-US">
                <a:solidFill>
                  <a:srgbClr val="1014FF"/>
                </a:solidFill>
              </a:rPr>
              <a:t>Formation of Mediterranean Intermediate Water (MIW)</a:t>
            </a:r>
          </a:p>
        </p:txBody>
      </p:sp>
      <p:sp>
        <p:nvSpPr>
          <p:cNvPr id="28676" name="TextBox 5"/>
          <p:cNvSpPr txBox="1">
            <a:spLocks noChangeArrowheads="1"/>
          </p:cNvSpPr>
          <p:nvPr/>
        </p:nvSpPr>
        <p:spPr bwMode="auto">
          <a:xfrm>
            <a:off x="304800" y="6045200"/>
            <a:ext cx="8610600" cy="584200"/>
          </a:xfrm>
          <a:prstGeom prst="rect">
            <a:avLst/>
          </a:prstGeom>
          <a:noFill/>
          <a:ln w="9525">
            <a:noFill/>
            <a:miter lim="800000"/>
            <a:headEnd/>
            <a:tailEnd/>
          </a:ln>
        </p:spPr>
        <p:txBody>
          <a:bodyPr>
            <a:spAutoFit/>
          </a:bodyPr>
          <a:lstStyle/>
          <a:p>
            <a:pPr algn="ctr"/>
            <a:r>
              <a:rPr lang="en-US" sz="1600">
                <a:solidFill>
                  <a:srgbClr val="FF0000"/>
                </a:solidFill>
              </a:rPr>
              <a:t>MIW is warm (T~5-10°C) and very salty (S~35.5-35.9 psu).  It forms by evaporation but is not dense enough (too warm) to reach densities greater than NADW.</a:t>
            </a:r>
          </a:p>
        </p:txBody>
      </p:sp>
    </p:spTree>
    <p:extLst>
      <p:ext uri="{BB962C8B-B14F-4D97-AF65-F5344CB8AC3E}">
        <p14:creationId xmlns:p14="http://schemas.microsoft.com/office/powerpoint/2010/main" val="4144060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annual_salinity.png"/>
          <p:cNvPicPr>
            <a:picLocks noChangeAspect="1"/>
          </p:cNvPicPr>
          <p:nvPr/>
        </p:nvPicPr>
        <p:blipFill>
          <a:blip r:embed="rId2"/>
          <a:srcRect/>
          <a:stretch>
            <a:fillRect/>
          </a:stretch>
        </p:blipFill>
        <p:spPr bwMode="auto">
          <a:xfrm>
            <a:off x="609600" y="1228725"/>
            <a:ext cx="7772400" cy="5343525"/>
          </a:xfrm>
          <a:prstGeom prst="rect">
            <a:avLst/>
          </a:prstGeom>
          <a:noFill/>
          <a:ln w="9525">
            <a:noFill/>
            <a:miter lim="800000"/>
            <a:headEnd/>
            <a:tailEnd/>
          </a:ln>
        </p:spPr>
      </p:pic>
      <p:sp>
        <p:nvSpPr>
          <p:cNvPr id="29699" name="TextBox 4"/>
          <p:cNvSpPr txBox="1">
            <a:spLocks noChangeArrowheads="1"/>
          </p:cNvSpPr>
          <p:nvPr/>
        </p:nvSpPr>
        <p:spPr bwMode="auto">
          <a:xfrm>
            <a:off x="533400" y="228600"/>
            <a:ext cx="8001000" cy="461963"/>
          </a:xfrm>
          <a:prstGeom prst="rect">
            <a:avLst/>
          </a:prstGeom>
          <a:noFill/>
          <a:ln w="9525">
            <a:noFill/>
            <a:miter lim="800000"/>
            <a:headEnd/>
            <a:tailEnd/>
          </a:ln>
        </p:spPr>
        <p:txBody>
          <a:bodyPr>
            <a:spAutoFit/>
          </a:bodyPr>
          <a:lstStyle/>
          <a:p>
            <a:pPr algn="ctr"/>
            <a:r>
              <a:rPr lang="en-US">
                <a:solidFill>
                  <a:srgbClr val="1014FF"/>
                </a:solidFill>
              </a:rPr>
              <a:t>Average Salinity at a Depth of 1000 m.</a:t>
            </a:r>
          </a:p>
        </p:txBody>
      </p:sp>
      <p:sp>
        <p:nvSpPr>
          <p:cNvPr id="29700" name="TextBox 5"/>
          <p:cNvSpPr txBox="1">
            <a:spLocks noChangeArrowheads="1"/>
          </p:cNvSpPr>
          <p:nvPr/>
        </p:nvSpPr>
        <p:spPr bwMode="auto">
          <a:xfrm>
            <a:off x="3581400" y="4267200"/>
            <a:ext cx="2286000" cy="646113"/>
          </a:xfrm>
          <a:prstGeom prst="rect">
            <a:avLst/>
          </a:prstGeom>
          <a:solidFill>
            <a:schemeClr val="bg1"/>
          </a:solidFill>
          <a:ln w="9525">
            <a:noFill/>
            <a:miter lim="800000"/>
            <a:headEnd/>
            <a:tailEnd/>
          </a:ln>
        </p:spPr>
        <p:txBody>
          <a:bodyPr>
            <a:spAutoFit/>
          </a:bodyPr>
          <a:lstStyle/>
          <a:p>
            <a:pPr algn="ctr"/>
            <a:r>
              <a:rPr lang="en-US" sz="1800">
                <a:solidFill>
                  <a:srgbClr val="FF0609"/>
                </a:solidFill>
              </a:rPr>
              <a:t>Mediterranean Intermediate Water</a:t>
            </a:r>
          </a:p>
        </p:txBody>
      </p:sp>
      <p:cxnSp>
        <p:nvCxnSpPr>
          <p:cNvPr id="29701" name="Straight Arrow Connector 7"/>
          <p:cNvCxnSpPr>
            <a:cxnSpLocks noChangeShapeType="1"/>
          </p:cNvCxnSpPr>
          <p:nvPr/>
        </p:nvCxnSpPr>
        <p:spPr bwMode="auto">
          <a:xfrm flipV="1">
            <a:off x="5257800" y="2971800"/>
            <a:ext cx="1371600" cy="1143000"/>
          </a:xfrm>
          <a:prstGeom prst="straightConnector1">
            <a:avLst/>
          </a:prstGeom>
          <a:noFill/>
          <a:ln w="28575">
            <a:solidFill>
              <a:schemeClr val="bg1"/>
            </a:solidFill>
            <a:round/>
            <a:headEnd/>
            <a:tailEnd type="triangle" w="med" len="med"/>
          </a:ln>
        </p:spPr>
      </p:cxnSp>
    </p:spTree>
    <p:extLst>
      <p:ext uri="{BB962C8B-B14F-4D97-AF65-F5344CB8AC3E}">
        <p14:creationId xmlns:p14="http://schemas.microsoft.com/office/powerpoint/2010/main" val="3862752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09600" y="0"/>
            <a:ext cx="7696200" cy="1143000"/>
          </a:xfrm>
        </p:spPr>
        <p:txBody>
          <a:bodyPr/>
          <a:lstStyle/>
          <a:p>
            <a:pPr eaLnBrk="1" hangingPunct="1"/>
            <a:r>
              <a:rPr lang="en-US" sz="2400">
                <a:ea typeface="ＭＳ Ｐゴシック" pitchFamily="-102" charset="-128"/>
                <a:cs typeface="ＭＳ Ｐゴシック" pitchFamily="-102" charset="-128"/>
              </a:rPr>
              <a:t>Atlantic 1000 m: Med. Water influence in salinity but very little effect on oxygen </a:t>
            </a:r>
            <a:br>
              <a:rPr lang="en-US" sz="2400">
                <a:ea typeface="ＭＳ Ｐゴシック" pitchFamily="-102" charset="-128"/>
                <a:cs typeface="ＭＳ Ｐゴシック" pitchFamily="-102" charset="-128"/>
              </a:rPr>
            </a:br>
            <a:endParaRPr lang="en-US">
              <a:ea typeface="ＭＳ Ｐゴシック" pitchFamily="-102" charset="-128"/>
              <a:cs typeface="ＭＳ Ｐゴシック" pitchFamily="-102" charset="-128"/>
            </a:endParaRPr>
          </a:p>
        </p:txBody>
      </p:sp>
      <p:pic>
        <p:nvPicPr>
          <p:cNvPr id="104451" name="Picture 7"/>
          <p:cNvPicPr>
            <a:picLocks noChangeAspect="1" noChangeArrowheads="1"/>
          </p:cNvPicPr>
          <p:nvPr/>
        </p:nvPicPr>
        <p:blipFill>
          <a:blip r:embed="rId3"/>
          <a:srcRect/>
          <a:stretch>
            <a:fillRect/>
          </a:stretch>
        </p:blipFill>
        <p:spPr bwMode="auto">
          <a:xfrm>
            <a:off x="0" y="838200"/>
            <a:ext cx="4502150" cy="5829300"/>
          </a:xfrm>
          <a:prstGeom prst="rect">
            <a:avLst/>
          </a:prstGeom>
          <a:noFill/>
          <a:ln w="9525">
            <a:noFill/>
            <a:miter lim="800000"/>
            <a:headEnd/>
            <a:tailEnd/>
          </a:ln>
        </p:spPr>
      </p:pic>
      <p:pic>
        <p:nvPicPr>
          <p:cNvPr id="104452" name="Picture 8"/>
          <p:cNvPicPr>
            <a:picLocks noChangeAspect="1" noChangeArrowheads="1"/>
          </p:cNvPicPr>
          <p:nvPr/>
        </p:nvPicPr>
        <p:blipFill>
          <a:blip r:embed="rId4"/>
          <a:srcRect/>
          <a:stretch>
            <a:fillRect/>
          </a:stretch>
        </p:blipFill>
        <p:spPr bwMode="auto">
          <a:xfrm>
            <a:off x="4635500" y="838200"/>
            <a:ext cx="4508500" cy="5867400"/>
          </a:xfrm>
          <a:prstGeom prst="rect">
            <a:avLst/>
          </a:prstGeom>
          <a:noFill/>
          <a:ln w="9525">
            <a:noFill/>
            <a:miter lim="800000"/>
            <a:headEnd/>
            <a:tailEnd/>
          </a:ln>
        </p:spPr>
      </p:pic>
      <p:sp>
        <p:nvSpPr>
          <p:cNvPr id="104454" name="Slide Number Placeholder 5"/>
          <p:cNvSpPr>
            <a:spLocks noGrp="1"/>
          </p:cNvSpPr>
          <p:nvPr>
            <p:ph type="sldNum" sz="quarter" idx="12"/>
          </p:nvPr>
        </p:nvSpPr>
        <p:spPr>
          <a:noFill/>
        </p:spPr>
        <p:txBody>
          <a:bodyPr/>
          <a:lstStyle/>
          <a:p>
            <a:fld id="{C255EDE5-E9CB-BB47-B8E6-389FB39D9CEB}" type="slidenum">
              <a:rPr lang="en-US" smtClean="0">
                <a:latin typeface="Times" pitchFamily="-102" charset="0"/>
              </a:rPr>
              <a:pPr/>
              <a:t>22</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ea typeface="ＭＳ Ｐゴシック" pitchFamily="-102" charset="-128"/>
                <a:cs typeface="ＭＳ Ｐゴシック" pitchFamily="-102" charset="-128"/>
              </a:rPr>
              <a:t>North Atlantic Deep Water </a:t>
            </a:r>
          </a:p>
        </p:txBody>
      </p:sp>
      <p:sp>
        <p:nvSpPr>
          <p:cNvPr id="70659" name="Text Box 3"/>
          <p:cNvSpPr txBox="1">
            <a:spLocks noChangeArrowheads="1"/>
          </p:cNvSpPr>
          <p:nvPr/>
        </p:nvSpPr>
        <p:spPr bwMode="auto">
          <a:xfrm>
            <a:off x="685800" y="558800"/>
            <a:ext cx="8153400" cy="5016500"/>
          </a:xfrm>
          <a:prstGeom prst="rect">
            <a:avLst/>
          </a:prstGeom>
          <a:noFill/>
          <a:ln w="9525">
            <a:noFill/>
            <a:miter lim="800000"/>
            <a:headEnd/>
            <a:tailEnd/>
          </a:ln>
        </p:spPr>
        <p:txBody>
          <a:bodyPr>
            <a:prstTxWarp prst="textNoShape">
              <a:avLst/>
            </a:prstTxWarp>
            <a:spAutoFit/>
          </a:bodyPr>
          <a:lstStyle/>
          <a:p>
            <a:pPr marL="457200" indent="-457200">
              <a:spcBef>
                <a:spcPct val="50000"/>
              </a:spcBef>
              <a:defRPr/>
            </a:pPr>
            <a:endParaRPr lang="en-US" sz="2000" dirty="0">
              <a:latin typeface="+mn-lt"/>
            </a:endParaRPr>
          </a:p>
          <a:p>
            <a:pPr marL="457200" indent="-457200">
              <a:spcBef>
                <a:spcPct val="50000"/>
              </a:spcBef>
              <a:defRPr/>
            </a:pPr>
            <a:r>
              <a:rPr lang="en-US" sz="2000" dirty="0">
                <a:solidFill>
                  <a:srgbClr val="000000"/>
                </a:solidFill>
                <a:latin typeface="+mn-lt"/>
              </a:rPr>
              <a:t>Five sources:</a:t>
            </a:r>
          </a:p>
          <a:p>
            <a:pPr marL="457200" indent="-457200">
              <a:spcBef>
                <a:spcPct val="50000"/>
              </a:spcBef>
              <a:buFont typeface="Arial" charset="0"/>
              <a:buAutoNum type="arabicPeriod"/>
              <a:defRPr/>
            </a:pPr>
            <a:r>
              <a:rPr lang="en-US" sz="2000" dirty="0">
                <a:solidFill>
                  <a:srgbClr val="000000"/>
                </a:solidFill>
                <a:latin typeface="+mn-lt"/>
              </a:rPr>
              <a:t>Inflow: Upper layer water of N. Atlantic, from Gulf Stream through subpolar gyre, including Antarctic Intermediate Water and surface water from the Indian Ocean</a:t>
            </a:r>
          </a:p>
          <a:p>
            <a:pPr marL="457200" indent="-457200">
              <a:spcBef>
                <a:spcPct val="50000"/>
              </a:spcBef>
              <a:buFont typeface="Arial" charset="0"/>
              <a:buAutoNum type="arabicPeriod"/>
              <a:defRPr/>
            </a:pPr>
            <a:r>
              <a:rPr lang="en-US" sz="2000" dirty="0">
                <a:solidFill>
                  <a:srgbClr val="000000"/>
                </a:solidFill>
                <a:latin typeface="+mn-lt"/>
              </a:rPr>
              <a:t>Inflow: Bottom water from Antarctic (Antarctic Bottom Water)</a:t>
            </a:r>
          </a:p>
          <a:p>
            <a:pPr marL="457200" indent="-457200">
              <a:spcBef>
                <a:spcPct val="50000"/>
              </a:spcBef>
              <a:buFont typeface="Arial" charset="0"/>
              <a:buAutoNum type="arabicPeriod"/>
              <a:defRPr/>
            </a:pPr>
            <a:r>
              <a:rPr lang="en-US" sz="2000" dirty="0">
                <a:solidFill>
                  <a:srgbClr val="000000"/>
                </a:solidFill>
                <a:latin typeface="+mn-lt"/>
              </a:rPr>
              <a:t>Outflow: Evaporated, </a:t>
            </a:r>
            <a:r>
              <a:rPr lang="en-US" sz="2000" dirty="0" err="1">
                <a:solidFill>
                  <a:srgbClr val="000000"/>
                </a:solidFill>
                <a:latin typeface="+mn-lt"/>
              </a:rPr>
              <a:t>convected</a:t>
            </a:r>
            <a:r>
              <a:rPr lang="en-US" sz="2000" dirty="0">
                <a:solidFill>
                  <a:srgbClr val="000000"/>
                </a:solidFill>
                <a:latin typeface="+mn-lt"/>
              </a:rPr>
              <a:t> waters from Mediterranean Sea (Mediterranean Water)</a:t>
            </a:r>
          </a:p>
          <a:p>
            <a:pPr marL="457200" indent="-457200">
              <a:spcBef>
                <a:spcPct val="50000"/>
              </a:spcBef>
              <a:buFont typeface="Arial" charset="0"/>
              <a:buAutoNum type="arabicPeriod"/>
              <a:defRPr/>
            </a:pPr>
            <a:r>
              <a:rPr lang="en-US" sz="2000" dirty="0">
                <a:solidFill>
                  <a:srgbClr val="FF0000"/>
                </a:solidFill>
                <a:latin typeface="+mn-lt"/>
              </a:rPr>
              <a:t>Outflow: Intermediate depth convection in Labrador Sea (Labrador Sea Water)</a:t>
            </a:r>
          </a:p>
          <a:p>
            <a:pPr marL="457200" indent="-457200">
              <a:spcBef>
                <a:spcPct val="50000"/>
              </a:spcBef>
              <a:buFont typeface="Arial" charset="0"/>
              <a:buAutoNum type="arabicPeriod"/>
              <a:defRPr/>
            </a:pPr>
            <a:r>
              <a:rPr lang="en-US" sz="2000" dirty="0">
                <a:solidFill>
                  <a:srgbClr val="000000"/>
                </a:solidFill>
                <a:latin typeface="+mn-lt"/>
              </a:rPr>
              <a:t>Outflow: Intermediate-deep convection in Greenland Sea (Nordic Seas Overflow Water)</a:t>
            </a:r>
          </a:p>
        </p:txBody>
      </p:sp>
      <p:sp>
        <p:nvSpPr>
          <p:cNvPr id="108548" name="Text Box 4"/>
          <p:cNvSpPr txBox="1">
            <a:spLocks noChangeArrowheads="1"/>
          </p:cNvSpPr>
          <p:nvPr/>
        </p:nvSpPr>
        <p:spPr bwMode="auto">
          <a:xfrm>
            <a:off x="838200" y="4191000"/>
            <a:ext cx="7924800"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a:p>
        </p:txBody>
      </p:sp>
      <p:sp>
        <p:nvSpPr>
          <p:cNvPr id="108550" name="Slide Number Placeholder 5"/>
          <p:cNvSpPr>
            <a:spLocks noGrp="1"/>
          </p:cNvSpPr>
          <p:nvPr>
            <p:ph type="sldNum" sz="quarter" idx="12"/>
          </p:nvPr>
        </p:nvSpPr>
        <p:spPr>
          <a:noFill/>
        </p:spPr>
        <p:txBody>
          <a:bodyPr/>
          <a:lstStyle/>
          <a:p>
            <a:fld id="{5AB6E622-CF85-2248-8627-C6F31FC69538}" type="slidenum">
              <a:rPr lang="en-US" smtClean="0">
                <a:latin typeface="Times" pitchFamily="-102" charset="0"/>
              </a:rPr>
              <a:pPr/>
              <a:t>23</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figure2_globaloverturning_032812.pdf"/>
          <p:cNvPicPr>
            <a:picLocks noChangeAspect="1"/>
          </p:cNvPicPr>
          <p:nvPr/>
        </p:nvPicPr>
        <p:blipFill>
          <a:blip r:embed="rId3"/>
          <a:srcRect/>
          <a:stretch>
            <a:fillRect/>
          </a:stretch>
        </p:blipFill>
        <p:spPr bwMode="auto">
          <a:xfrm>
            <a:off x="0" y="914400"/>
            <a:ext cx="8458200" cy="4916488"/>
          </a:xfrm>
          <a:prstGeom prst="rect">
            <a:avLst/>
          </a:prstGeom>
          <a:noFill/>
          <a:ln w="9525">
            <a:noFill/>
            <a:miter lim="800000"/>
            <a:headEnd/>
            <a:tailEnd/>
          </a:ln>
        </p:spPr>
      </p:pic>
      <p:sp>
        <p:nvSpPr>
          <p:cNvPr id="110598" name="Slide Number Placeholder 6"/>
          <p:cNvSpPr>
            <a:spLocks noGrp="1"/>
          </p:cNvSpPr>
          <p:nvPr>
            <p:ph type="sldNum" sz="quarter" idx="12"/>
          </p:nvPr>
        </p:nvSpPr>
        <p:spPr>
          <a:noFill/>
        </p:spPr>
        <p:txBody>
          <a:bodyPr/>
          <a:lstStyle/>
          <a:p>
            <a:fld id="{9E1ADA08-13D8-2845-873E-C3C76BAC4E95}" type="slidenum">
              <a:rPr lang="en-US" smtClean="0">
                <a:latin typeface="Times" pitchFamily="-102" charset="0"/>
              </a:rPr>
              <a:pPr/>
              <a:t>24</a:t>
            </a:fld>
            <a:endParaRPr lang="en-US" smtClean="0">
              <a:latin typeface="Times" pitchFamily="-10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intwater_color_lohi"/>
          <p:cNvPicPr>
            <a:picLocks noChangeAspect="1" noChangeArrowheads="1"/>
          </p:cNvPicPr>
          <p:nvPr/>
        </p:nvPicPr>
        <p:blipFill>
          <a:blip r:embed="rId3"/>
          <a:srcRect l="3186" t="20270" r="4762" b="19244"/>
          <a:stretch>
            <a:fillRect/>
          </a:stretch>
        </p:blipFill>
        <p:spPr bwMode="auto">
          <a:xfrm>
            <a:off x="0" y="1219200"/>
            <a:ext cx="8991600" cy="4495800"/>
          </a:xfrm>
          <a:prstGeom prst="rect">
            <a:avLst/>
          </a:prstGeom>
          <a:noFill/>
          <a:ln w="9525">
            <a:noFill/>
            <a:miter lim="800000"/>
            <a:headEnd/>
            <a:tailEnd/>
          </a:ln>
        </p:spPr>
      </p:pic>
      <p:sp>
        <p:nvSpPr>
          <p:cNvPr id="112643" name="Rectangle 3"/>
          <p:cNvSpPr>
            <a:spLocks noGrp="1" noChangeArrowheads="1"/>
          </p:cNvSpPr>
          <p:nvPr>
            <p:ph type="title"/>
          </p:nvPr>
        </p:nvSpPr>
        <p:spPr>
          <a:xfrm>
            <a:off x="762000" y="190500"/>
            <a:ext cx="7772400" cy="571500"/>
          </a:xfrm>
        </p:spPr>
        <p:txBody>
          <a:bodyPr/>
          <a:lstStyle/>
          <a:p>
            <a:pPr eaLnBrk="1" hangingPunct="1"/>
            <a:r>
              <a:rPr lang="en-US" sz="2400" dirty="0" smtClean="0">
                <a:ea typeface="ＭＳ Ｐゴシック" pitchFamily="-102" charset="-128"/>
                <a:cs typeface="ＭＳ Ｐゴシック" pitchFamily="-102" charset="-128"/>
              </a:rPr>
              <a:t>NADW source: Low salinity Labrador Sea Water: around 1000 to 2000 m depth</a:t>
            </a:r>
            <a:endParaRPr lang="en-US" dirty="0" smtClean="0">
              <a:ea typeface="ＭＳ Ｐゴシック" pitchFamily="-102" charset="-128"/>
              <a:cs typeface="ＭＳ Ｐゴシック" pitchFamily="-102" charset="-128"/>
            </a:endParaRPr>
          </a:p>
        </p:txBody>
      </p:sp>
      <p:sp>
        <p:nvSpPr>
          <p:cNvPr id="263172" name="Text Box 4"/>
          <p:cNvSpPr txBox="1">
            <a:spLocks noChangeArrowheads="1"/>
          </p:cNvSpPr>
          <p:nvPr/>
        </p:nvSpPr>
        <p:spPr bwMode="auto">
          <a:xfrm>
            <a:off x="0" y="914400"/>
            <a:ext cx="2667000" cy="708025"/>
          </a:xfrm>
          <a:prstGeom prst="rect">
            <a:avLst/>
          </a:prstGeom>
          <a:solidFill>
            <a:schemeClr val="bg1"/>
          </a:solidFill>
          <a:ln w="38100">
            <a:solidFill>
              <a:srgbClr val="0000FF"/>
            </a:solidFill>
            <a:miter lim="800000"/>
            <a:headEnd/>
            <a:tailEnd/>
          </a:ln>
          <a:effectLst/>
        </p:spPr>
        <p:txBody>
          <a:bodyPr>
            <a:prstTxWarp prst="textNoShape">
              <a:avLst/>
            </a:prstTxWarp>
            <a:spAutoFit/>
          </a:bodyPr>
          <a:lstStyle/>
          <a:p>
            <a:pPr>
              <a:spcBef>
                <a:spcPct val="50000"/>
              </a:spcBef>
              <a:defRPr/>
            </a:pPr>
            <a:r>
              <a:rPr lang="en-US" sz="2000" dirty="0">
                <a:effectLst>
                  <a:outerShdw blurRad="38100" dist="38100" dir="2700000" algn="tl">
                    <a:srgbClr val="000000"/>
                  </a:outerShdw>
                </a:effectLst>
                <a:latin typeface="+mn-lt"/>
              </a:rPr>
              <a:t>Labrador Sea Water - convection</a:t>
            </a:r>
            <a:endParaRPr lang="en-US" dirty="0">
              <a:effectLst>
                <a:outerShdw blurRad="38100" dist="38100" dir="2700000" algn="tl">
                  <a:srgbClr val="000000"/>
                </a:outerShdw>
              </a:effectLst>
              <a:latin typeface="+mn-lt"/>
            </a:endParaRPr>
          </a:p>
        </p:txBody>
      </p:sp>
      <p:sp>
        <p:nvSpPr>
          <p:cNvPr id="112645" name="Text Box 6"/>
          <p:cNvSpPr txBox="1">
            <a:spLocks noChangeArrowheads="1"/>
          </p:cNvSpPr>
          <p:nvPr/>
        </p:nvSpPr>
        <p:spPr bwMode="auto">
          <a:xfrm>
            <a:off x="5410200" y="4495800"/>
            <a:ext cx="381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b="1">
                <a:solidFill>
                  <a:srgbClr val="FF0000"/>
                </a:solidFill>
              </a:rPr>
              <a:t>x</a:t>
            </a:r>
          </a:p>
        </p:txBody>
      </p:sp>
      <p:sp>
        <p:nvSpPr>
          <p:cNvPr id="9" name="TextBox 8"/>
          <p:cNvSpPr txBox="1"/>
          <p:nvPr/>
        </p:nvSpPr>
        <p:spPr>
          <a:xfrm>
            <a:off x="228600" y="5867400"/>
            <a:ext cx="8763000" cy="400050"/>
          </a:xfrm>
          <a:prstGeom prst="rect">
            <a:avLst/>
          </a:prstGeom>
          <a:noFill/>
        </p:spPr>
        <p:txBody>
          <a:bodyPr>
            <a:spAutoFit/>
          </a:bodyPr>
          <a:lstStyle/>
          <a:p>
            <a:pPr>
              <a:defRPr/>
            </a:pPr>
            <a:r>
              <a:rPr lang="en-US" sz="2000" dirty="0">
                <a:solidFill>
                  <a:srgbClr val="000000"/>
                </a:solidFill>
                <a:latin typeface="+mn-lt"/>
              </a:rPr>
              <a:t>LSW is formed in the Labrador Sea </a:t>
            </a:r>
            <a:r>
              <a:rPr lang="en-US" sz="2000" dirty="0">
                <a:solidFill>
                  <a:srgbClr val="FF0000"/>
                </a:solidFill>
                <a:latin typeface="+mn-lt"/>
              </a:rPr>
              <a:t>through deep convection</a:t>
            </a:r>
          </a:p>
        </p:txBody>
      </p:sp>
      <p:sp>
        <p:nvSpPr>
          <p:cNvPr id="112648" name="Slide Number Placeholder 7"/>
          <p:cNvSpPr>
            <a:spLocks noGrp="1"/>
          </p:cNvSpPr>
          <p:nvPr>
            <p:ph type="sldNum" sz="quarter" idx="12"/>
          </p:nvPr>
        </p:nvSpPr>
        <p:spPr>
          <a:noFill/>
        </p:spPr>
        <p:txBody>
          <a:bodyPr/>
          <a:lstStyle/>
          <a:p>
            <a:fld id="{0475BEBD-63ED-6B4E-8428-36C7FDB19382}" type="slidenum">
              <a:rPr lang="en-US" smtClean="0">
                <a:latin typeface="Times" pitchFamily="-102" charset="0"/>
              </a:rPr>
              <a:pPr/>
              <a:t>25</a:t>
            </a:fld>
            <a:endParaRPr lang="en-US" smtClean="0">
              <a:latin typeface="Times" pitchFamily="-102"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85800" y="152400"/>
            <a:ext cx="7696200" cy="457200"/>
          </a:xfrm>
        </p:spPr>
        <p:txBody>
          <a:bodyPr/>
          <a:lstStyle/>
          <a:p>
            <a:pPr eaLnBrk="1" hangingPunct="1"/>
            <a:r>
              <a:rPr lang="en-US" sz="2400" smtClean="0">
                <a:ea typeface="ＭＳ Ｐゴシック" pitchFamily="-102" charset="-128"/>
                <a:cs typeface="ＭＳ Ｐゴシック" pitchFamily="-102" charset="-128"/>
              </a:rPr>
              <a:t>NADW sources: </a:t>
            </a:r>
            <a:r>
              <a:rPr lang="en-US" sz="2000" smtClean="0">
                <a:ea typeface="ＭＳ Ｐゴシック" pitchFamily="-102" charset="-128"/>
                <a:cs typeface="ＭＳ Ｐゴシック" pitchFamily="-102" charset="-128"/>
              </a:rPr>
              <a:t>NSOW influences salinity and oxygen at 3500 m</a:t>
            </a:r>
          </a:p>
        </p:txBody>
      </p:sp>
      <p:pic>
        <p:nvPicPr>
          <p:cNvPr id="124931" name="Picture 7"/>
          <p:cNvPicPr>
            <a:picLocks noChangeAspect="1" noChangeArrowheads="1"/>
          </p:cNvPicPr>
          <p:nvPr/>
        </p:nvPicPr>
        <p:blipFill>
          <a:blip r:embed="rId3"/>
          <a:srcRect/>
          <a:stretch>
            <a:fillRect/>
          </a:stretch>
        </p:blipFill>
        <p:spPr bwMode="auto">
          <a:xfrm>
            <a:off x="228600" y="914400"/>
            <a:ext cx="4013200" cy="5486400"/>
          </a:xfrm>
          <a:prstGeom prst="rect">
            <a:avLst/>
          </a:prstGeom>
          <a:noFill/>
          <a:ln w="9525">
            <a:noFill/>
            <a:miter lim="800000"/>
            <a:headEnd/>
            <a:tailEnd/>
          </a:ln>
        </p:spPr>
      </p:pic>
      <p:pic>
        <p:nvPicPr>
          <p:cNvPr id="124932" name="Picture 8"/>
          <p:cNvPicPr>
            <a:picLocks noChangeAspect="1" noChangeArrowheads="1"/>
          </p:cNvPicPr>
          <p:nvPr/>
        </p:nvPicPr>
        <p:blipFill>
          <a:blip r:embed="rId4"/>
          <a:srcRect/>
          <a:stretch>
            <a:fillRect/>
          </a:stretch>
        </p:blipFill>
        <p:spPr bwMode="auto">
          <a:xfrm>
            <a:off x="4953000" y="914400"/>
            <a:ext cx="4044950" cy="5521325"/>
          </a:xfrm>
          <a:prstGeom prst="rect">
            <a:avLst/>
          </a:prstGeom>
          <a:noFill/>
          <a:ln w="9525">
            <a:noFill/>
            <a:miter lim="800000"/>
            <a:headEnd/>
            <a:tailEnd/>
          </a:ln>
        </p:spPr>
      </p:pic>
      <p:sp>
        <p:nvSpPr>
          <p:cNvPr id="124935" name="Slide Number Placeholder 6"/>
          <p:cNvSpPr>
            <a:spLocks noGrp="1"/>
          </p:cNvSpPr>
          <p:nvPr>
            <p:ph type="sldNum" sz="quarter" idx="12"/>
          </p:nvPr>
        </p:nvSpPr>
        <p:spPr>
          <a:noFill/>
        </p:spPr>
        <p:txBody>
          <a:bodyPr/>
          <a:lstStyle/>
          <a:p>
            <a:fld id="{1A6289DE-5C68-AC49-8BA5-AB153ECD8422}" type="slidenum">
              <a:rPr lang="en-US" smtClean="0">
                <a:latin typeface="Times" pitchFamily="-102" charset="0"/>
              </a:rPr>
              <a:pPr/>
              <a:t>26</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thc.gif"/>
          <p:cNvPicPr>
            <a:picLocks noChangeAspect="1"/>
          </p:cNvPicPr>
          <p:nvPr/>
        </p:nvPicPr>
        <p:blipFill>
          <a:blip r:embed="rId2"/>
          <a:srcRect/>
          <a:stretch>
            <a:fillRect/>
          </a:stretch>
        </p:blipFill>
        <p:spPr bwMode="auto">
          <a:xfrm>
            <a:off x="1600200" y="1143000"/>
            <a:ext cx="6019800" cy="4767263"/>
          </a:xfrm>
          <a:prstGeom prst="rect">
            <a:avLst/>
          </a:prstGeom>
          <a:noFill/>
          <a:ln w="9525">
            <a:noFill/>
            <a:miter lim="800000"/>
            <a:headEnd/>
            <a:tailEnd/>
          </a:ln>
        </p:spPr>
      </p:pic>
      <p:sp>
        <p:nvSpPr>
          <p:cNvPr id="16387" name="Text Box 4"/>
          <p:cNvSpPr txBox="1">
            <a:spLocks noChangeArrowheads="1"/>
          </p:cNvSpPr>
          <p:nvPr/>
        </p:nvSpPr>
        <p:spPr bwMode="auto">
          <a:xfrm>
            <a:off x="152400" y="184150"/>
            <a:ext cx="8991600" cy="708025"/>
          </a:xfrm>
          <a:prstGeom prst="rect">
            <a:avLst/>
          </a:prstGeom>
          <a:noFill/>
          <a:ln w="9525">
            <a:noFill/>
            <a:miter lim="800000"/>
            <a:headEnd/>
            <a:tailEnd/>
          </a:ln>
        </p:spPr>
        <p:txBody>
          <a:bodyPr>
            <a:spAutoFit/>
          </a:bodyPr>
          <a:lstStyle/>
          <a:p>
            <a:pPr algn="ctr">
              <a:spcBef>
                <a:spcPct val="50000"/>
              </a:spcBef>
            </a:pPr>
            <a:r>
              <a:rPr lang="en-US" sz="2000" dirty="0">
                <a:solidFill>
                  <a:srgbClr val="FF0000"/>
                </a:solidFill>
              </a:rPr>
              <a:t>While the surface circulation is driven by wind</a:t>
            </a:r>
            <a:r>
              <a:rPr lang="en-US" sz="2000" dirty="0">
                <a:solidFill>
                  <a:srgbClr val="1014FF"/>
                </a:solidFill>
              </a:rPr>
              <a:t>, the deep circulation is driven by density differences and is often referred to as thermohaline circulation.</a:t>
            </a:r>
          </a:p>
        </p:txBody>
      </p:sp>
      <p:sp>
        <p:nvSpPr>
          <p:cNvPr id="16388" name="Text Box 6"/>
          <p:cNvSpPr txBox="1">
            <a:spLocks noChangeArrowheads="1"/>
          </p:cNvSpPr>
          <p:nvPr/>
        </p:nvSpPr>
        <p:spPr bwMode="auto">
          <a:xfrm>
            <a:off x="685800" y="6064250"/>
            <a:ext cx="8077200" cy="641350"/>
          </a:xfrm>
          <a:prstGeom prst="rect">
            <a:avLst/>
          </a:prstGeom>
          <a:noFill/>
          <a:ln w="9525">
            <a:noFill/>
            <a:miter lim="800000"/>
            <a:headEnd/>
            <a:tailEnd/>
          </a:ln>
        </p:spPr>
        <p:txBody>
          <a:bodyPr>
            <a:spAutoFit/>
          </a:bodyPr>
          <a:lstStyle/>
          <a:p>
            <a:pPr algn="ctr">
              <a:spcBef>
                <a:spcPct val="50000"/>
              </a:spcBef>
            </a:pPr>
            <a:r>
              <a:rPr lang="en-US" sz="1800" dirty="0"/>
              <a:t>The term </a:t>
            </a:r>
            <a:r>
              <a:rPr lang="en-US" sz="1800" dirty="0" err="1"/>
              <a:t>thermohaline</a:t>
            </a:r>
            <a:r>
              <a:rPr lang="en-US" sz="1800" dirty="0"/>
              <a:t> circulation has been dropped in favor of </a:t>
            </a:r>
            <a:r>
              <a:rPr lang="en-US" sz="1800" dirty="0" err="1"/>
              <a:t>meridional</a:t>
            </a:r>
            <a:r>
              <a:rPr lang="en-US" sz="1800" dirty="0"/>
              <a:t> overturning circulation.  </a:t>
            </a:r>
          </a:p>
        </p:txBody>
      </p:sp>
    </p:spTree>
    <p:extLst>
      <p:ext uri="{BB962C8B-B14F-4D97-AF65-F5344CB8AC3E}">
        <p14:creationId xmlns:p14="http://schemas.microsoft.com/office/powerpoint/2010/main" val="131750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a:srcRect/>
          <a:stretch>
            <a:fillRect/>
          </a:stretch>
        </p:blipFill>
        <p:spPr bwMode="auto">
          <a:xfrm>
            <a:off x="457200" y="354013"/>
            <a:ext cx="5257800" cy="6043612"/>
          </a:xfrm>
          <a:prstGeom prst="rect">
            <a:avLst/>
          </a:prstGeom>
          <a:noFill/>
          <a:ln w="9525">
            <a:noFill/>
            <a:miter lim="800000"/>
            <a:headEnd/>
            <a:tailEnd/>
          </a:ln>
        </p:spPr>
      </p:pic>
      <p:sp>
        <p:nvSpPr>
          <p:cNvPr id="15363" name="Right Brace 4"/>
          <p:cNvSpPr>
            <a:spLocks/>
          </p:cNvSpPr>
          <p:nvPr/>
        </p:nvSpPr>
        <p:spPr bwMode="auto">
          <a:xfrm>
            <a:off x="4953000" y="990600"/>
            <a:ext cx="152400" cy="152400"/>
          </a:xfrm>
          <a:prstGeom prst="rightBrace">
            <a:avLst>
              <a:gd name="adj1" fmla="val 8333"/>
              <a:gd name="adj2" fmla="val 50000"/>
            </a:avLst>
          </a:prstGeom>
          <a:noFill/>
          <a:ln w="22225">
            <a:solidFill>
              <a:srgbClr val="0000FF"/>
            </a:solidFill>
            <a:round/>
            <a:headEnd/>
            <a:tailEnd/>
          </a:ln>
        </p:spPr>
        <p:txBody>
          <a:bodyPr/>
          <a:lstStyle/>
          <a:p>
            <a:endParaRPr lang="en-US"/>
          </a:p>
        </p:txBody>
      </p:sp>
      <p:sp>
        <p:nvSpPr>
          <p:cNvPr id="15364" name="TextBox 5"/>
          <p:cNvSpPr txBox="1">
            <a:spLocks noChangeArrowheads="1"/>
          </p:cNvSpPr>
          <p:nvPr/>
        </p:nvSpPr>
        <p:spPr bwMode="auto">
          <a:xfrm>
            <a:off x="5181600" y="881063"/>
            <a:ext cx="1676400" cy="338137"/>
          </a:xfrm>
          <a:prstGeom prst="rect">
            <a:avLst/>
          </a:prstGeom>
          <a:noFill/>
          <a:ln w="9525">
            <a:noFill/>
            <a:miter lim="800000"/>
            <a:headEnd/>
            <a:tailEnd/>
          </a:ln>
        </p:spPr>
        <p:txBody>
          <a:bodyPr>
            <a:spAutoFit/>
          </a:bodyPr>
          <a:lstStyle/>
          <a:p>
            <a:r>
              <a:rPr lang="en-US" sz="1600">
                <a:solidFill>
                  <a:srgbClr val="0000FF"/>
                </a:solidFill>
              </a:rPr>
              <a:t>Ekman Layer</a:t>
            </a:r>
          </a:p>
        </p:txBody>
      </p:sp>
      <p:sp>
        <p:nvSpPr>
          <p:cNvPr id="15365" name="Right Brace 6"/>
          <p:cNvSpPr>
            <a:spLocks/>
          </p:cNvSpPr>
          <p:nvPr/>
        </p:nvSpPr>
        <p:spPr bwMode="auto">
          <a:xfrm>
            <a:off x="6553200" y="914400"/>
            <a:ext cx="304800" cy="2971800"/>
          </a:xfrm>
          <a:prstGeom prst="rightBrace">
            <a:avLst>
              <a:gd name="adj1" fmla="val 8351"/>
              <a:gd name="adj2" fmla="val 50000"/>
            </a:avLst>
          </a:prstGeom>
          <a:noFill/>
          <a:ln w="22225">
            <a:solidFill>
              <a:srgbClr val="008000"/>
            </a:solidFill>
            <a:round/>
            <a:headEnd/>
            <a:tailEnd/>
          </a:ln>
        </p:spPr>
        <p:txBody>
          <a:bodyPr/>
          <a:lstStyle/>
          <a:p>
            <a:endParaRPr lang="en-US"/>
          </a:p>
        </p:txBody>
      </p:sp>
      <p:sp>
        <p:nvSpPr>
          <p:cNvPr id="15366" name="TextBox 7"/>
          <p:cNvSpPr txBox="1">
            <a:spLocks noChangeArrowheads="1"/>
          </p:cNvSpPr>
          <p:nvPr/>
        </p:nvSpPr>
        <p:spPr bwMode="auto">
          <a:xfrm>
            <a:off x="6629400" y="1981200"/>
            <a:ext cx="2514600" cy="584200"/>
          </a:xfrm>
          <a:prstGeom prst="rect">
            <a:avLst/>
          </a:prstGeom>
          <a:noFill/>
          <a:ln w="9525">
            <a:noFill/>
            <a:miter lim="800000"/>
            <a:headEnd/>
            <a:tailEnd/>
          </a:ln>
        </p:spPr>
        <p:txBody>
          <a:bodyPr>
            <a:spAutoFit/>
          </a:bodyPr>
          <a:lstStyle/>
          <a:p>
            <a:pPr algn="ctr"/>
            <a:r>
              <a:rPr lang="en-US" sz="1600">
                <a:solidFill>
                  <a:srgbClr val="008000"/>
                </a:solidFill>
              </a:rPr>
              <a:t>“Upper Waters” primarily wind-driven</a:t>
            </a:r>
          </a:p>
        </p:txBody>
      </p:sp>
      <p:sp>
        <p:nvSpPr>
          <p:cNvPr id="15367" name="Right Brace 8"/>
          <p:cNvSpPr>
            <a:spLocks/>
          </p:cNvSpPr>
          <p:nvPr/>
        </p:nvSpPr>
        <p:spPr bwMode="auto">
          <a:xfrm>
            <a:off x="6553200" y="4038600"/>
            <a:ext cx="304800" cy="2514600"/>
          </a:xfrm>
          <a:prstGeom prst="rightBrace">
            <a:avLst>
              <a:gd name="adj1" fmla="val 8326"/>
              <a:gd name="adj2" fmla="val 50000"/>
            </a:avLst>
          </a:prstGeom>
          <a:noFill/>
          <a:ln w="22225">
            <a:solidFill>
              <a:srgbClr val="FF0000"/>
            </a:solidFill>
            <a:round/>
            <a:headEnd/>
            <a:tailEnd/>
          </a:ln>
        </p:spPr>
        <p:txBody>
          <a:bodyPr/>
          <a:lstStyle/>
          <a:p>
            <a:endParaRPr lang="en-US"/>
          </a:p>
        </p:txBody>
      </p:sp>
      <p:sp>
        <p:nvSpPr>
          <p:cNvPr id="15368" name="TextBox 9"/>
          <p:cNvSpPr txBox="1">
            <a:spLocks noChangeArrowheads="1"/>
          </p:cNvSpPr>
          <p:nvPr/>
        </p:nvSpPr>
        <p:spPr bwMode="auto">
          <a:xfrm>
            <a:off x="6553200" y="4876800"/>
            <a:ext cx="2743200" cy="584200"/>
          </a:xfrm>
          <a:prstGeom prst="rect">
            <a:avLst/>
          </a:prstGeom>
          <a:noFill/>
          <a:ln w="9525">
            <a:noFill/>
            <a:miter lim="800000"/>
            <a:headEnd/>
            <a:tailEnd/>
          </a:ln>
        </p:spPr>
        <p:txBody>
          <a:bodyPr>
            <a:spAutoFit/>
          </a:bodyPr>
          <a:lstStyle/>
          <a:p>
            <a:pPr algn="ctr"/>
            <a:r>
              <a:rPr lang="en-US" sz="1600">
                <a:solidFill>
                  <a:srgbClr val="FF0000"/>
                </a:solidFill>
              </a:rPr>
              <a:t>“Deep Waters” primarily density-driven</a:t>
            </a:r>
          </a:p>
        </p:txBody>
      </p:sp>
      <p:sp>
        <p:nvSpPr>
          <p:cNvPr id="9" name="Text Box 4"/>
          <p:cNvSpPr txBox="1">
            <a:spLocks noChangeArrowheads="1"/>
          </p:cNvSpPr>
          <p:nvPr/>
        </p:nvSpPr>
        <p:spPr bwMode="auto">
          <a:xfrm>
            <a:off x="2362200" y="71735"/>
            <a:ext cx="8077200" cy="461665"/>
          </a:xfrm>
          <a:prstGeom prst="rect">
            <a:avLst/>
          </a:prstGeom>
          <a:noFill/>
          <a:ln w="9525">
            <a:noFill/>
            <a:miter lim="800000"/>
            <a:headEnd/>
            <a:tailEnd/>
          </a:ln>
        </p:spPr>
        <p:txBody>
          <a:bodyPr>
            <a:spAutoFit/>
          </a:bodyPr>
          <a:lstStyle/>
          <a:p>
            <a:pPr algn="ctr">
              <a:spcBef>
                <a:spcPct val="50000"/>
              </a:spcBef>
            </a:pPr>
            <a:r>
              <a:rPr lang="en-US" dirty="0" smtClean="0">
                <a:solidFill>
                  <a:srgbClr val="1014FF"/>
                </a:solidFill>
              </a:rPr>
              <a:t>The oceans can be divided into 2 layers</a:t>
            </a:r>
            <a:endParaRPr lang="en-US" dirty="0">
              <a:solidFill>
                <a:srgbClr val="FF0000"/>
              </a:solidFill>
            </a:endParaRPr>
          </a:p>
        </p:txBody>
      </p:sp>
    </p:spTree>
    <p:extLst>
      <p:ext uri="{BB962C8B-B14F-4D97-AF65-F5344CB8AC3E}">
        <p14:creationId xmlns:p14="http://schemas.microsoft.com/office/powerpoint/2010/main" val="2735688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Encyclopedia of Earth ocean circulation in Arctic Figure A"/>
          <p:cNvPicPr>
            <a:picLocks noChangeAspect="1" noChangeArrowheads="1"/>
          </p:cNvPicPr>
          <p:nvPr/>
        </p:nvPicPr>
        <p:blipFill>
          <a:blip r:embed="rId2"/>
          <a:srcRect/>
          <a:stretch>
            <a:fillRect/>
          </a:stretch>
        </p:blipFill>
        <p:spPr bwMode="auto">
          <a:xfrm>
            <a:off x="1905000" y="914400"/>
            <a:ext cx="5426075" cy="3429000"/>
          </a:xfrm>
          <a:prstGeom prst="rect">
            <a:avLst/>
          </a:prstGeom>
          <a:noFill/>
          <a:ln w="9525">
            <a:noFill/>
            <a:miter lim="800000"/>
            <a:headEnd/>
            <a:tailEnd/>
          </a:ln>
        </p:spPr>
      </p:pic>
      <p:sp>
        <p:nvSpPr>
          <p:cNvPr id="35843" name="TextBox 4"/>
          <p:cNvSpPr txBox="1">
            <a:spLocks noChangeArrowheads="1"/>
          </p:cNvSpPr>
          <p:nvPr/>
        </p:nvSpPr>
        <p:spPr bwMode="auto">
          <a:xfrm>
            <a:off x="685800" y="228600"/>
            <a:ext cx="8153400" cy="584200"/>
          </a:xfrm>
          <a:prstGeom prst="rect">
            <a:avLst/>
          </a:prstGeom>
          <a:noFill/>
          <a:ln w="9525">
            <a:noFill/>
            <a:miter lim="800000"/>
            <a:headEnd/>
            <a:tailEnd/>
          </a:ln>
        </p:spPr>
        <p:txBody>
          <a:bodyPr>
            <a:spAutoFit/>
          </a:bodyPr>
          <a:lstStyle/>
          <a:p>
            <a:r>
              <a:rPr lang="en-US" sz="1600" b="1" dirty="0">
                <a:solidFill>
                  <a:srgbClr val="000000"/>
                </a:solidFill>
              </a:rPr>
              <a:t>Strong thermohaline circulation mixes with the relatively fresh Arctic water, keeping the salinity relatively high.  This allows for the formation of NADW.</a:t>
            </a:r>
          </a:p>
        </p:txBody>
      </p:sp>
      <p:sp>
        <p:nvSpPr>
          <p:cNvPr id="35844" name="TextBox 5"/>
          <p:cNvSpPr txBox="1">
            <a:spLocks noChangeArrowheads="1"/>
          </p:cNvSpPr>
          <p:nvPr/>
        </p:nvSpPr>
        <p:spPr bwMode="auto">
          <a:xfrm>
            <a:off x="457200" y="4419600"/>
            <a:ext cx="8153400" cy="584200"/>
          </a:xfrm>
          <a:prstGeom prst="rect">
            <a:avLst/>
          </a:prstGeom>
          <a:noFill/>
          <a:ln w="9525">
            <a:noFill/>
            <a:miter lim="800000"/>
            <a:headEnd/>
            <a:tailEnd/>
          </a:ln>
        </p:spPr>
        <p:txBody>
          <a:bodyPr>
            <a:spAutoFit/>
          </a:bodyPr>
          <a:lstStyle/>
          <a:p>
            <a:r>
              <a:rPr lang="en-US" sz="1600" b="1" dirty="0">
                <a:solidFill>
                  <a:srgbClr val="000000"/>
                </a:solidFill>
              </a:rPr>
              <a:t>However, formation of NADW is very sensitive to salinity.  If waters in the Artic get fresher it is possible, that this could weaken or shut down the conveyor circulation.</a:t>
            </a:r>
          </a:p>
        </p:txBody>
      </p:sp>
      <p:sp>
        <p:nvSpPr>
          <p:cNvPr id="35845" name="TextBox 6"/>
          <p:cNvSpPr txBox="1">
            <a:spLocks noChangeArrowheads="1"/>
          </p:cNvSpPr>
          <p:nvPr/>
        </p:nvSpPr>
        <p:spPr bwMode="auto">
          <a:xfrm>
            <a:off x="381000" y="5105400"/>
            <a:ext cx="8305800" cy="1569660"/>
          </a:xfrm>
          <a:prstGeom prst="rect">
            <a:avLst/>
          </a:prstGeom>
          <a:noFill/>
          <a:ln w="9525">
            <a:noFill/>
            <a:miter lim="800000"/>
            <a:headEnd/>
            <a:tailEnd/>
          </a:ln>
        </p:spPr>
        <p:txBody>
          <a:bodyPr>
            <a:spAutoFit/>
          </a:bodyPr>
          <a:lstStyle/>
          <a:p>
            <a:r>
              <a:rPr lang="en-US" sz="1600" b="1" dirty="0">
                <a:solidFill>
                  <a:srgbClr val="000000"/>
                </a:solidFill>
              </a:rPr>
              <a:t>It has been suggested that there may be a feedback between the conveyor circulation and climate.  Strong conveyor circulation leads to warmer arctic which melts back the polar ice.  This dilutes the water in the North Atlantic preventing formation of NADW and shutting down the conveyor circulation.  Without redistribution of heat by the conveyor, polar regions get colder, ice grows, water becomes more salty, which allows NADW to begin forming again.  And so on and so on.</a:t>
            </a:r>
          </a:p>
        </p:txBody>
      </p:sp>
    </p:spTree>
    <p:extLst>
      <p:ext uri="{BB962C8B-B14F-4D97-AF65-F5344CB8AC3E}">
        <p14:creationId xmlns:p14="http://schemas.microsoft.com/office/powerpoint/2010/main" val="3192168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ea typeface="ＭＳ Ｐゴシック" pitchFamily="-102" charset="-128"/>
                <a:cs typeface="ＭＳ Ｐゴシック" pitchFamily="-102" charset="-128"/>
              </a:rPr>
              <a:t>Definitions:</a:t>
            </a:r>
          </a:p>
        </p:txBody>
      </p:sp>
      <p:sp>
        <p:nvSpPr>
          <p:cNvPr id="32771" name="Text Box 3"/>
          <p:cNvSpPr txBox="1">
            <a:spLocks noChangeArrowheads="1"/>
          </p:cNvSpPr>
          <p:nvPr/>
        </p:nvSpPr>
        <p:spPr bwMode="auto">
          <a:xfrm>
            <a:off x="381000" y="762000"/>
            <a:ext cx="8382000" cy="2862322"/>
          </a:xfrm>
          <a:prstGeom prst="rect">
            <a:avLst/>
          </a:prstGeom>
          <a:noFill/>
          <a:ln w="9525">
            <a:noFill/>
            <a:miter lim="800000"/>
            <a:headEnd/>
            <a:tailEnd/>
          </a:ln>
        </p:spPr>
        <p:txBody>
          <a:bodyPr>
            <a:prstTxWarp prst="textNoShape">
              <a:avLst/>
            </a:prstTxWarp>
            <a:spAutoFit/>
          </a:bodyPr>
          <a:lstStyle/>
          <a:p>
            <a:pPr marL="457200" indent="-457200">
              <a:spcBef>
                <a:spcPct val="50000"/>
              </a:spcBef>
            </a:pPr>
            <a:r>
              <a:rPr lang="en-US" dirty="0">
                <a:solidFill>
                  <a:srgbClr val="FF0000"/>
                </a:solidFill>
                <a:latin typeface="Verdana" pitchFamily="-102" charset="0"/>
              </a:rPr>
              <a:t>Thermohaline circulation: </a:t>
            </a:r>
            <a:r>
              <a:rPr lang="en-US" dirty="0">
                <a:solidFill>
                  <a:srgbClr val="000000"/>
                </a:solidFill>
                <a:latin typeface="Verdana" pitchFamily="-102" charset="0"/>
              </a:rPr>
              <a:t>widely used to describe this very large-scale overturn.  Involves sources of dense water and Deep Western Boundary Currents and return warm flow to feed the isolated dense sources.  </a:t>
            </a:r>
          </a:p>
          <a:p>
            <a:pPr marL="457200" indent="-457200">
              <a:spcBef>
                <a:spcPct val="50000"/>
              </a:spcBef>
            </a:pPr>
            <a:r>
              <a:rPr lang="en-US" dirty="0">
                <a:solidFill>
                  <a:srgbClr val="000000"/>
                </a:solidFill>
                <a:latin typeface="Verdana" pitchFamily="-102" charset="0"/>
              </a:rPr>
              <a:t>	</a:t>
            </a:r>
            <a:r>
              <a:rPr lang="en-US" dirty="0" smtClean="0">
                <a:solidFill>
                  <a:srgbClr val="000000"/>
                </a:solidFill>
                <a:latin typeface="Verdana" pitchFamily="-102" charset="0"/>
              </a:rPr>
              <a:t>Thermohaline forcing </a:t>
            </a:r>
            <a:r>
              <a:rPr lang="en-US" dirty="0">
                <a:solidFill>
                  <a:srgbClr val="000000"/>
                </a:solidFill>
                <a:latin typeface="Verdana" pitchFamily="-102" charset="0"/>
              </a:rPr>
              <a:t>can also be important on more local scales and in the </a:t>
            </a:r>
            <a:r>
              <a:rPr lang="en-US" dirty="0" smtClean="0">
                <a:solidFill>
                  <a:srgbClr val="000000"/>
                </a:solidFill>
                <a:latin typeface="Verdana" pitchFamily="-102" charset="0"/>
              </a:rPr>
              <a:t>upper</a:t>
            </a:r>
            <a:endParaRPr lang="en-US" dirty="0">
              <a:solidFill>
                <a:srgbClr val="000000"/>
              </a:solidFill>
              <a:latin typeface="Verdana" pitchFamily="-102" charset="0"/>
            </a:endParaRPr>
          </a:p>
        </p:txBody>
      </p:sp>
      <p:sp>
        <p:nvSpPr>
          <p:cNvPr id="32773" name="Slide Number Placeholder 4"/>
          <p:cNvSpPr>
            <a:spLocks noGrp="1"/>
          </p:cNvSpPr>
          <p:nvPr>
            <p:ph type="sldNum" sz="quarter" idx="12"/>
          </p:nvPr>
        </p:nvSpPr>
        <p:spPr>
          <a:noFill/>
        </p:spPr>
        <p:txBody>
          <a:bodyPr/>
          <a:lstStyle/>
          <a:p>
            <a:fld id="{E7BF9979-4E45-0A4C-A3C0-763D3B4CBB1D}" type="slidenum">
              <a:rPr lang="en-US" smtClean="0">
                <a:latin typeface="Times" pitchFamily="-102" charset="0"/>
              </a:rPr>
              <a:pPr/>
              <a:t>6</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381000" y="762000"/>
            <a:ext cx="8382000" cy="4555093"/>
          </a:xfrm>
          <a:prstGeom prst="rect">
            <a:avLst/>
          </a:prstGeom>
          <a:noFill/>
          <a:ln w="9525">
            <a:noFill/>
            <a:miter lim="800000"/>
            <a:headEnd/>
            <a:tailEnd/>
          </a:ln>
        </p:spPr>
        <p:txBody>
          <a:bodyPr>
            <a:prstTxWarp prst="textNoShape">
              <a:avLst/>
            </a:prstTxWarp>
            <a:spAutoFit/>
          </a:bodyPr>
          <a:lstStyle/>
          <a:p>
            <a:pPr marL="457200" indent="-457200">
              <a:spcBef>
                <a:spcPct val="50000"/>
              </a:spcBef>
              <a:defRPr/>
            </a:pPr>
            <a:r>
              <a:rPr lang="en-US" sz="2000" dirty="0">
                <a:solidFill>
                  <a:srgbClr val="FF0000"/>
                </a:solidFill>
                <a:latin typeface="+mn-lt"/>
              </a:rPr>
              <a:t>Thermohaline</a:t>
            </a:r>
            <a:r>
              <a:rPr lang="en-US" sz="2000" dirty="0">
                <a:solidFill>
                  <a:srgbClr val="000000"/>
                </a:solidFill>
                <a:latin typeface="+mn-lt"/>
              </a:rPr>
              <a:t> = temperature and salinity processes </a:t>
            </a:r>
          </a:p>
          <a:p>
            <a:pPr marL="457200" indent="-457200">
              <a:spcBef>
                <a:spcPct val="50000"/>
              </a:spcBef>
              <a:defRPr/>
            </a:pPr>
            <a:r>
              <a:rPr lang="en-US" sz="2000" dirty="0">
                <a:solidFill>
                  <a:srgbClr val="000000"/>
                </a:solidFill>
                <a:latin typeface="+mn-lt"/>
              </a:rPr>
              <a:t>Thermohaline processes that most strongly impact deep waters:</a:t>
            </a:r>
          </a:p>
          <a:p>
            <a:pPr marL="457200" indent="-457200">
              <a:spcBef>
                <a:spcPct val="50000"/>
              </a:spcBef>
              <a:buFont typeface="Arial" charset="0"/>
              <a:buAutoNum type="arabicPeriod"/>
              <a:defRPr/>
            </a:pPr>
            <a:r>
              <a:rPr lang="en-US" sz="2000" dirty="0">
                <a:solidFill>
                  <a:srgbClr val="000000"/>
                </a:solidFill>
                <a:latin typeface="+mn-lt"/>
              </a:rPr>
              <a:t> </a:t>
            </a:r>
            <a:r>
              <a:rPr lang="en-US" sz="2000" dirty="0">
                <a:solidFill>
                  <a:srgbClr val="FF0000"/>
                </a:solidFill>
                <a:latin typeface="+mn-lt"/>
              </a:rPr>
              <a:t>deep convection</a:t>
            </a:r>
            <a:r>
              <a:rPr lang="en-US" sz="2000" dirty="0">
                <a:solidFill>
                  <a:srgbClr val="000000"/>
                </a:solidFill>
                <a:latin typeface="+mn-lt"/>
              </a:rPr>
              <a:t>:  1000 to 1500 dbar (or more) overturn due to buoyancy loss (mostly cooling that causes densification)</a:t>
            </a:r>
          </a:p>
          <a:p>
            <a:pPr marL="457200" indent="-457200">
              <a:spcBef>
                <a:spcPct val="50000"/>
              </a:spcBef>
              <a:buFont typeface="Arial" charset="0"/>
              <a:buAutoNum type="arabicPeriod"/>
              <a:defRPr/>
            </a:pPr>
            <a:r>
              <a:rPr lang="en-US" sz="2000" dirty="0">
                <a:solidFill>
                  <a:srgbClr val="000000"/>
                </a:solidFill>
                <a:latin typeface="+mn-lt"/>
              </a:rPr>
              <a:t> </a:t>
            </a:r>
            <a:r>
              <a:rPr lang="en-US" sz="2000" dirty="0">
                <a:solidFill>
                  <a:srgbClr val="FF0000"/>
                </a:solidFill>
                <a:latin typeface="+mn-lt"/>
              </a:rPr>
              <a:t>brine rejection</a:t>
            </a:r>
            <a:r>
              <a:rPr lang="en-US" sz="2000" dirty="0">
                <a:solidFill>
                  <a:srgbClr val="000000"/>
                </a:solidFill>
                <a:latin typeface="+mn-lt"/>
              </a:rPr>
              <a:t>: salt rejected from sea ice during formation, most effective when mixed into a shallow layer, say, on a continental shelf.  B.R. in some special sites makes the densest ocean waters.</a:t>
            </a:r>
          </a:p>
          <a:p>
            <a:pPr marL="457200" indent="-457200">
              <a:spcBef>
                <a:spcPct val="50000"/>
              </a:spcBef>
              <a:buFont typeface="Arial" charset="0"/>
              <a:buAutoNum type="arabicPeriod"/>
              <a:defRPr/>
            </a:pPr>
            <a:r>
              <a:rPr lang="en-US" sz="2000" dirty="0" smtClean="0">
                <a:solidFill>
                  <a:srgbClr val="FF0000"/>
                </a:solidFill>
                <a:latin typeface="+mn-lt"/>
              </a:rPr>
              <a:t>North </a:t>
            </a:r>
            <a:r>
              <a:rPr lang="en-US" sz="2000" dirty="0" smtClean="0">
                <a:solidFill>
                  <a:srgbClr val="FF0000"/>
                </a:solidFill>
                <a:latin typeface="+mn-lt"/>
              </a:rPr>
              <a:t>Atlantic Deep Water formation</a:t>
            </a:r>
            <a:endParaRPr lang="en-US" sz="2000" dirty="0">
              <a:solidFill>
                <a:srgbClr val="000000"/>
              </a:solidFill>
              <a:latin typeface="+mn-lt"/>
            </a:endParaRPr>
          </a:p>
          <a:p>
            <a:pPr marL="457200" indent="-457200">
              <a:spcBef>
                <a:spcPct val="50000"/>
              </a:spcBef>
              <a:defRPr/>
            </a:pPr>
            <a:endParaRPr lang="en-US" sz="2000" dirty="0">
              <a:solidFill>
                <a:srgbClr val="000000"/>
              </a:solidFill>
              <a:latin typeface="+mn-lt"/>
            </a:endParaRPr>
          </a:p>
        </p:txBody>
      </p:sp>
      <p:sp>
        <p:nvSpPr>
          <p:cNvPr id="34821" name="Slide Number Placeholder 4"/>
          <p:cNvSpPr>
            <a:spLocks noGrp="1"/>
          </p:cNvSpPr>
          <p:nvPr>
            <p:ph type="sldNum" sz="quarter" idx="12"/>
          </p:nvPr>
        </p:nvSpPr>
        <p:spPr>
          <a:noFill/>
        </p:spPr>
        <p:txBody>
          <a:bodyPr/>
          <a:lstStyle/>
          <a:p>
            <a:fld id="{CC64583F-7CCE-3D4C-8CCD-B80AEF9FBF4C}" type="slidenum">
              <a:rPr lang="en-US" smtClean="0">
                <a:latin typeface="Times" pitchFamily="-102" charset="0"/>
              </a:rPr>
              <a:pPr/>
              <a:t>7</a:t>
            </a:fld>
            <a:endParaRPr lang="en-US" smtClean="0">
              <a:latin typeface="Times" pitchFamily="-102"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a:xfrm>
            <a:off x="-381000" y="203200"/>
            <a:ext cx="9753600" cy="482600"/>
          </a:xfrm>
        </p:spPr>
        <p:txBody>
          <a:bodyPr/>
          <a:lstStyle/>
          <a:p>
            <a:r>
              <a:rPr lang="fr-FR" sz="2000" dirty="0" err="1" smtClean="0">
                <a:ea typeface="ＭＳ Ｐゴシック" pitchFamily="-102" charset="-128"/>
                <a:cs typeface="ＭＳ Ｐゴシック" pitchFamily="-102" charset="-128"/>
              </a:rPr>
              <a:t>What</a:t>
            </a:r>
            <a:r>
              <a:rPr lang="fr-FR" sz="2000" dirty="0" smtClean="0">
                <a:ea typeface="ＭＳ Ｐゴシック" pitchFamily="-102" charset="-128"/>
                <a:cs typeface="ＭＳ Ｐゴシック" pitchFamily="-102" charset="-128"/>
              </a:rPr>
              <a:t> </a:t>
            </a:r>
            <a:r>
              <a:rPr lang="fr-FR" sz="2000" dirty="0" err="1" smtClean="0">
                <a:ea typeface="ＭＳ Ｐゴシック" pitchFamily="-102" charset="-128"/>
                <a:cs typeface="ＭＳ Ｐゴシック" pitchFamily="-102" charset="-128"/>
              </a:rPr>
              <a:t>does</a:t>
            </a:r>
            <a:r>
              <a:rPr lang="fr-FR" sz="2000" dirty="0" smtClean="0">
                <a:ea typeface="ＭＳ Ｐゴシック" pitchFamily="-102" charset="-128"/>
                <a:cs typeface="ＭＳ Ｐゴシック" pitchFamily="-102" charset="-128"/>
              </a:rPr>
              <a:t> </a:t>
            </a:r>
            <a:r>
              <a:rPr lang="fr-FR" sz="2000" dirty="0" err="1" smtClean="0">
                <a:ea typeface="ＭＳ Ｐゴシック" pitchFamily="-102" charset="-128"/>
                <a:cs typeface="ＭＳ Ｐゴシック" pitchFamily="-102" charset="-128"/>
              </a:rPr>
              <a:t>it</a:t>
            </a:r>
            <a:r>
              <a:rPr lang="fr-FR" sz="2000" dirty="0" smtClean="0">
                <a:ea typeface="ＭＳ Ｐゴシック" pitchFamily="-102" charset="-128"/>
                <a:cs typeface="ＭＳ Ｐゴシック" pitchFamily="-102" charset="-128"/>
              </a:rPr>
              <a:t> look </a:t>
            </a:r>
            <a:r>
              <a:rPr lang="fr-FR" sz="2000" dirty="0" err="1" smtClean="0">
                <a:ea typeface="ＭＳ Ｐゴシック" pitchFamily="-102" charset="-128"/>
                <a:cs typeface="ＭＳ Ｐゴシック" pitchFamily="-102" charset="-128"/>
              </a:rPr>
              <a:t>like</a:t>
            </a:r>
            <a:r>
              <a:rPr lang="fr-FR" sz="2000" dirty="0" smtClean="0">
                <a:ea typeface="ＭＳ Ｐゴシック" pitchFamily="-102" charset="-128"/>
                <a:cs typeface="ＭＳ Ｐゴシック" pitchFamily="-102" charset="-128"/>
              </a:rPr>
              <a:t>? </a:t>
            </a:r>
            <a:r>
              <a:rPr lang="fr-FR" sz="2000" dirty="0" err="1" smtClean="0">
                <a:ea typeface="ＭＳ Ｐゴシック" pitchFamily="-102" charset="-128"/>
                <a:cs typeface="ＭＳ Ｐゴシック" pitchFamily="-102" charset="-128"/>
              </a:rPr>
              <a:t>Thermohaline</a:t>
            </a:r>
            <a:r>
              <a:rPr lang="fr-FR" sz="2000" dirty="0" smtClean="0">
                <a:ea typeface="ＭＳ Ｐゴシック" pitchFamily="-102" charset="-128"/>
                <a:cs typeface="ＭＳ Ｐゴシック" pitchFamily="-102" charset="-128"/>
              </a:rPr>
              <a:t> Circulation</a:t>
            </a:r>
          </a:p>
        </p:txBody>
      </p:sp>
      <p:pic>
        <p:nvPicPr>
          <p:cNvPr id="18436" name="Picture 6" descr="figure2_globaloverturning_032812.pdf"/>
          <p:cNvPicPr>
            <a:picLocks noChangeAspect="1"/>
          </p:cNvPicPr>
          <p:nvPr/>
        </p:nvPicPr>
        <p:blipFill>
          <a:blip r:embed="rId3"/>
          <a:srcRect/>
          <a:stretch>
            <a:fillRect/>
          </a:stretch>
        </p:blipFill>
        <p:spPr bwMode="auto">
          <a:xfrm>
            <a:off x="-384598" y="914399"/>
            <a:ext cx="9147598" cy="5573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chmitz_layers"/>
          <p:cNvPicPr>
            <a:picLocks noChangeAspect="1" noChangeArrowheads="1"/>
          </p:cNvPicPr>
          <p:nvPr/>
        </p:nvPicPr>
        <p:blipFill>
          <a:blip r:embed="rId3"/>
          <a:srcRect l="728" t="3465" r="62032" b="15668"/>
          <a:stretch>
            <a:fillRect/>
          </a:stretch>
        </p:blipFill>
        <p:spPr bwMode="auto">
          <a:xfrm>
            <a:off x="3810000" y="0"/>
            <a:ext cx="5284788" cy="6858000"/>
          </a:xfrm>
          <a:prstGeom prst="rect">
            <a:avLst/>
          </a:prstGeom>
          <a:solidFill>
            <a:schemeClr val="bg1"/>
          </a:solidFill>
          <a:ln w="9525">
            <a:noFill/>
            <a:miter lim="800000"/>
            <a:headEnd/>
            <a:tailEnd/>
          </a:ln>
        </p:spPr>
      </p:pic>
      <p:sp>
        <p:nvSpPr>
          <p:cNvPr id="28675" name="Rectangle 3"/>
          <p:cNvSpPr>
            <a:spLocks noGrp="1" noChangeArrowheads="1"/>
          </p:cNvSpPr>
          <p:nvPr>
            <p:ph type="title"/>
          </p:nvPr>
        </p:nvSpPr>
        <p:spPr>
          <a:xfrm>
            <a:off x="0" y="0"/>
            <a:ext cx="3352800" cy="1752600"/>
          </a:xfrm>
          <a:ln>
            <a:solidFill>
              <a:schemeClr val="bg1"/>
            </a:solidFill>
          </a:ln>
        </p:spPr>
        <p:txBody>
          <a:bodyPr/>
          <a:lstStyle/>
          <a:p>
            <a:pPr eaLnBrk="1" hangingPunct="1"/>
            <a:r>
              <a:rPr lang="en-US" sz="2000">
                <a:ea typeface="ＭＳ Ｐゴシック" pitchFamily="-102" charset="-128"/>
                <a:cs typeface="ＭＳ Ｐゴシック" pitchFamily="-102" charset="-128"/>
              </a:rPr>
              <a:t>Size of meridional overturning circulation:  about 15 to 20 Sverdrups (transports are circled)</a:t>
            </a:r>
            <a:endParaRPr lang="en-US">
              <a:ea typeface="ＭＳ Ｐゴシック" pitchFamily="-102" charset="-128"/>
              <a:cs typeface="ＭＳ Ｐゴシック" pitchFamily="-102" charset="-128"/>
            </a:endParaRPr>
          </a:p>
        </p:txBody>
      </p:sp>
      <p:pic>
        <p:nvPicPr>
          <p:cNvPr id="28676" name="Picture 4" descr="schmitz_layers"/>
          <p:cNvPicPr>
            <a:picLocks noChangeAspect="1" noChangeArrowheads="1"/>
          </p:cNvPicPr>
          <p:nvPr/>
        </p:nvPicPr>
        <p:blipFill>
          <a:blip r:embed="rId3"/>
          <a:srcRect l="55241" t="85487" r="9550"/>
          <a:stretch>
            <a:fillRect/>
          </a:stretch>
        </p:blipFill>
        <p:spPr bwMode="auto">
          <a:xfrm>
            <a:off x="0" y="4648200"/>
            <a:ext cx="2590800" cy="638175"/>
          </a:xfrm>
          <a:prstGeom prst="rect">
            <a:avLst/>
          </a:prstGeom>
          <a:solidFill>
            <a:schemeClr val="bg1"/>
          </a:solidFill>
          <a:ln w="9525">
            <a:noFill/>
            <a:miter lim="800000"/>
            <a:headEnd/>
            <a:tailEnd/>
          </a:ln>
        </p:spPr>
      </p:pic>
      <p:pic>
        <p:nvPicPr>
          <p:cNvPr id="28677" name="Picture 5" descr="schmitz_layers"/>
          <p:cNvPicPr>
            <a:picLocks noChangeAspect="1" noChangeArrowheads="1"/>
          </p:cNvPicPr>
          <p:nvPr/>
        </p:nvPicPr>
        <p:blipFill>
          <a:blip r:embed="rId3"/>
          <a:srcRect l="7608" t="85487" r="46829"/>
          <a:stretch>
            <a:fillRect/>
          </a:stretch>
        </p:blipFill>
        <p:spPr bwMode="auto">
          <a:xfrm>
            <a:off x="0" y="2590800"/>
            <a:ext cx="3124200" cy="595313"/>
          </a:xfrm>
          <a:prstGeom prst="rect">
            <a:avLst/>
          </a:prstGeom>
          <a:solidFill>
            <a:schemeClr val="bg1"/>
          </a:solidFill>
          <a:ln w="9525">
            <a:noFill/>
            <a:miter lim="800000"/>
            <a:headEnd/>
            <a:tailEnd/>
          </a:ln>
        </p:spPr>
      </p:pic>
      <p:sp>
        <p:nvSpPr>
          <p:cNvPr id="28678" name="Text Box 7"/>
          <p:cNvSpPr txBox="1">
            <a:spLocks noChangeArrowheads="1"/>
          </p:cNvSpPr>
          <p:nvPr/>
        </p:nvSpPr>
        <p:spPr bwMode="auto">
          <a:xfrm>
            <a:off x="228600" y="3200400"/>
            <a:ext cx="3200400" cy="1158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rPr>
              <a:t>(Thermocline water)</a:t>
            </a:r>
          </a:p>
          <a:p>
            <a:pPr>
              <a:spcBef>
                <a:spcPct val="50000"/>
              </a:spcBef>
            </a:pPr>
            <a:r>
              <a:rPr lang="en-US" sz="2000">
                <a:solidFill>
                  <a:srgbClr val="000000"/>
                </a:solidFill>
              </a:rPr>
              <a:t>(Intermediate waters - above about 10°C)</a:t>
            </a:r>
            <a:endParaRPr lang="en-US">
              <a:solidFill>
                <a:srgbClr val="000000"/>
              </a:solidFill>
            </a:endParaRPr>
          </a:p>
        </p:txBody>
      </p:sp>
      <p:sp>
        <p:nvSpPr>
          <p:cNvPr id="28679" name="Text Box 8"/>
          <p:cNvSpPr txBox="1">
            <a:spLocks noChangeArrowheads="1"/>
          </p:cNvSpPr>
          <p:nvPr/>
        </p:nvSpPr>
        <p:spPr bwMode="auto">
          <a:xfrm>
            <a:off x="228600" y="5334000"/>
            <a:ext cx="3200400" cy="1158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000000"/>
                </a:solidFill>
              </a:rPr>
              <a:t>(North Atlantic Deep Water including Labrador Sea)</a:t>
            </a:r>
          </a:p>
          <a:p>
            <a:pPr>
              <a:spcBef>
                <a:spcPct val="50000"/>
              </a:spcBef>
            </a:pPr>
            <a:r>
              <a:rPr lang="en-US" sz="2000">
                <a:solidFill>
                  <a:srgbClr val="000000"/>
                </a:solidFill>
              </a:rPr>
              <a:t>(Antarctic Bottom Water)</a:t>
            </a:r>
            <a:endParaRPr lang="en-US">
              <a:solidFill>
                <a:srgbClr val="000000"/>
              </a:solidFill>
            </a:endParaRPr>
          </a:p>
        </p:txBody>
      </p:sp>
      <p:sp>
        <p:nvSpPr>
          <p:cNvPr id="28682" name="Slide Number Placeholder 9"/>
          <p:cNvSpPr>
            <a:spLocks noGrp="1"/>
          </p:cNvSpPr>
          <p:nvPr>
            <p:ph type="sldNum" sz="quarter" idx="12"/>
          </p:nvPr>
        </p:nvSpPr>
        <p:spPr>
          <a:noFill/>
        </p:spPr>
        <p:txBody>
          <a:bodyPr/>
          <a:lstStyle/>
          <a:p>
            <a:fld id="{87B847AC-4823-9A43-89B8-56315244429F}" type="slidenum">
              <a:rPr lang="en-US" smtClean="0">
                <a:latin typeface="Times" pitchFamily="-102" charset="0"/>
              </a:rPr>
              <a:pPr/>
              <a:t>9</a:t>
            </a:fld>
            <a:endParaRPr lang="en-US" smtClean="0">
              <a:latin typeface="Times" pitchFamily="-10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6260</TotalTime>
  <Words>982</Words>
  <Application>Microsoft Office PowerPoint</Application>
  <PresentationFormat>On-screen Show (4:3)</PresentationFormat>
  <Paragraphs>131</Paragraphs>
  <Slides>26</Slides>
  <Notes>16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Blank Presentation</vt:lpstr>
      <vt:lpstr>The Thermohaline Circulation – why does it happen?</vt:lpstr>
      <vt:lpstr>PowerPoint Presentation</vt:lpstr>
      <vt:lpstr>PowerPoint Presentation</vt:lpstr>
      <vt:lpstr>PowerPoint Presentation</vt:lpstr>
      <vt:lpstr>PowerPoint Presentation</vt:lpstr>
      <vt:lpstr>Definitions:</vt:lpstr>
      <vt:lpstr>PowerPoint Presentation</vt:lpstr>
      <vt:lpstr>What does it look like? Thermohaline Circulation</vt:lpstr>
      <vt:lpstr>Size of meridional overturning circulation:  about 15 to 20 Sverdrups (transports are circled)</vt:lpstr>
      <vt:lpstr>PowerPoint Presentation</vt:lpstr>
      <vt:lpstr>PowerPoint Presentation</vt:lpstr>
      <vt:lpstr>Historical views of Atlantic overturning</vt:lpstr>
      <vt:lpstr>1. Deep convection observations</vt:lpstr>
      <vt:lpstr>2. Process: Brine rejection</vt:lpstr>
      <vt:lpstr>2. Process: Brine rejection</vt:lpstr>
      <vt:lpstr>Deep convection and brine rejection sites</vt:lpstr>
      <vt:lpstr>4 Process : NADW Formation and constituents:  Atlantic 25W salinity</vt:lpstr>
      <vt:lpstr>NADW inflow: AABW</vt:lpstr>
      <vt:lpstr>North Atlantic Deep Water </vt:lpstr>
      <vt:lpstr>PowerPoint Presentation</vt:lpstr>
      <vt:lpstr>PowerPoint Presentation</vt:lpstr>
      <vt:lpstr>Atlantic 1000 m: Med. Water influence in salinity but very little effect on oxygen  </vt:lpstr>
      <vt:lpstr>North Atlantic Deep Water </vt:lpstr>
      <vt:lpstr>PowerPoint Presentation</vt:lpstr>
      <vt:lpstr>NADW source: Low salinity Labrador Sea Water: around 1000 to 2000 m depth</vt:lpstr>
      <vt:lpstr>NADW sources: NSOW influences salinity and oxygen at 3500 m</vt:lpstr>
    </vt:vector>
  </TitlesOfParts>
  <Company>뿿_</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 T</dc:creator>
  <cp:lastModifiedBy>Windows User</cp:lastModifiedBy>
  <cp:revision>396</cp:revision>
  <cp:lastPrinted>2015-11-29T22:53:54Z</cp:lastPrinted>
  <dcterms:created xsi:type="dcterms:W3CDTF">2015-11-29T16:40:58Z</dcterms:created>
  <dcterms:modified xsi:type="dcterms:W3CDTF">2017-04-07T12:23:17Z</dcterms:modified>
</cp:coreProperties>
</file>